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0" r:id="rId3"/>
    <p:sldId id="258" r:id="rId4"/>
    <p:sldId id="302" r:id="rId5"/>
    <p:sldId id="269" r:id="rId6"/>
    <p:sldId id="298" r:id="rId7"/>
    <p:sldId id="294" r:id="rId8"/>
    <p:sldId id="303" r:id="rId9"/>
    <p:sldId id="271" r:id="rId10"/>
    <p:sldId id="299" r:id="rId11"/>
    <p:sldId id="301" r:id="rId12"/>
    <p:sldId id="272" r:id="rId13"/>
    <p:sldId id="296" r:id="rId14"/>
    <p:sldId id="274" r:id="rId15"/>
    <p:sldId id="275" r:id="rId16"/>
    <p:sldId id="276" r:id="rId17"/>
    <p:sldId id="277" r:id="rId18"/>
    <p:sldId id="297" r:id="rId19"/>
    <p:sldId id="278" r:id="rId20"/>
    <p:sldId id="29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3366"/>
    <a:srgbClr val="FFCC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57" autoAdjust="0"/>
  </p:normalViewPr>
  <p:slideViewPr>
    <p:cSldViewPr snapToGrid="0">
      <p:cViewPr varScale="1">
        <p:scale>
          <a:sx n="59" d="100"/>
          <a:sy n="59" d="100"/>
        </p:scale>
        <p:origin x="1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leo, H" userId="883ac902-dc4c-49e5-b051-4487b5bd59d9" providerId="ADAL" clId="{C9927021-0429-4546-ACFD-AF0869419771}"/>
    <pc:docChg chg="custSel modSld">
      <pc:chgData name="Chapleo, H" userId="883ac902-dc4c-49e5-b051-4487b5bd59d9" providerId="ADAL" clId="{C9927021-0429-4546-ACFD-AF0869419771}" dt="2026-04-15T15:46:03.262" v="4" actId="14100"/>
      <pc:docMkLst>
        <pc:docMk/>
      </pc:docMkLst>
      <pc:sldChg chg="addSp delSp modSp mod">
        <pc:chgData name="Chapleo, H" userId="883ac902-dc4c-49e5-b051-4487b5bd59d9" providerId="ADAL" clId="{C9927021-0429-4546-ACFD-AF0869419771}" dt="2026-04-15T15:46:03.262" v="4" actId="14100"/>
        <pc:sldMkLst>
          <pc:docMk/>
          <pc:sldMk cId="3575206121" sldId="294"/>
        </pc:sldMkLst>
        <pc:picChg chg="del">
          <ac:chgData name="Chapleo, H" userId="883ac902-dc4c-49e5-b051-4487b5bd59d9" providerId="ADAL" clId="{C9927021-0429-4546-ACFD-AF0869419771}" dt="2026-04-15T15:45:46.376" v="0" actId="478"/>
          <ac:picMkLst>
            <pc:docMk/>
            <pc:sldMk cId="3575206121" sldId="294"/>
            <ac:picMk id="7" creationId="{8C4C4608-7235-4244-657B-DAC21928ACE0}"/>
          </ac:picMkLst>
        </pc:picChg>
        <pc:picChg chg="add mod">
          <ac:chgData name="Chapleo, H" userId="883ac902-dc4c-49e5-b051-4487b5bd59d9" providerId="ADAL" clId="{C9927021-0429-4546-ACFD-AF0869419771}" dt="2026-04-15T15:46:03.262" v="4" actId="14100"/>
          <ac:picMkLst>
            <pc:docMk/>
            <pc:sldMk cId="3575206121" sldId="294"/>
            <ac:picMk id="9" creationId="{12DC12CC-C4A0-9E7F-DD37-949F53DC093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35686-A5A4-47CA-BA58-B34F6E1ED39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93D3642-A57C-416D-8D27-A993324F32A6}">
      <dgm:prSet/>
      <dgm:spPr/>
      <dgm:t>
        <a:bodyPr/>
        <a:lstStyle/>
        <a:p>
          <a:pPr algn="ctr">
            <a:lnSpc>
              <a:spcPct val="100000"/>
            </a:lnSpc>
          </a:pPr>
          <a:r>
            <a:rPr lang="en-GB" dirty="0"/>
            <a:t>All students must study the following compulsory GCSE subjects:</a:t>
          </a:r>
          <a:endParaRPr lang="en-US" dirty="0"/>
        </a:p>
      </dgm:t>
    </dgm:pt>
    <dgm:pt modelId="{ABCA1A52-7C28-4D58-A225-10B70E073A2B}" type="parTrans" cxnId="{8EE99CEB-CDDD-4242-AB4C-41774C49E807}">
      <dgm:prSet/>
      <dgm:spPr/>
      <dgm:t>
        <a:bodyPr/>
        <a:lstStyle/>
        <a:p>
          <a:endParaRPr lang="en-US"/>
        </a:p>
      </dgm:t>
    </dgm:pt>
    <dgm:pt modelId="{AFBA4EAF-9DBC-47AB-97E0-F9030CDD9F1B}" type="sibTrans" cxnId="{8EE99CEB-CDDD-4242-AB4C-41774C49E807}">
      <dgm:prSet/>
      <dgm:spPr/>
      <dgm:t>
        <a:bodyPr/>
        <a:lstStyle/>
        <a:p>
          <a:endParaRPr lang="en-US"/>
        </a:p>
      </dgm:t>
    </dgm:pt>
    <dgm:pt modelId="{7D732C9F-1085-493A-911A-DE299A8701DA}">
      <dgm:prSet/>
      <dgm:spPr/>
      <dgm:t>
        <a:bodyPr/>
        <a:lstStyle/>
        <a:p>
          <a:pPr>
            <a:lnSpc>
              <a:spcPct val="100000"/>
            </a:lnSpc>
          </a:pPr>
          <a:r>
            <a:rPr lang="en-GB"/>
            <a:t>English Language	      1 GCSE</a:t>
          </a:r>
          <a:endParaRPr lang="en-US"/>
        </a:p>
      </dgm:t>
    </dgm:pt>
    <dgm:pt modelId="{8B9BF7C9-753B-4C46-8216-8863DEF2364E}" type="parTrans" cxnId="{AF60A95E-959E-420B-A38B-FF7E1683289C}">
      <dgm:prSet/>
      <dgm:spPr/>
      <dgm:t>
        <a:bodyPr/>
        <a:lstStyle/>
        <a:p>
          <a:endParaRPr lang="en-US"/>
        </a:p>
      </dgm:t>
    </dgm:pt>
    <dgm:pt modelId="{52AEAFC3-ADFD-4605-8774-0E295FB68A92}" type="sibTrans" cxnId="{AF60A95E-959E-420B-A38B-FF7E1683289C}">
      <dgm:prSet/>
      <dgm:spPr/>
      <dgm:t>
        <a:bodyPr/>
        <a:lstStyle/>
        <a:p>
          <a:endParaRPr lang="en-US"/>
        </a:p>
      </dgm:t>
    </dgm:pt>
    <dgm:pt modelId="{CA0187B1-DD93-4DBB-865E-0ADD4B16CFFE}">
      <dgm:prSet/>
      <dgm:spPr/>
      <dgm:t>
        <a:bodyPr/>
        <a:lstStyle/>
        <a:p>
          <a:pPr>
            <a:lnSpc>
              <a:spcPct val="100000"/>
            </a:lnSpc>
          </a:pPr>
          <a:r>
            <a:rPr lang="en-GB"/>
            <a:t>English Literature 	      1 GCSE</a:t>
          </a:r>
          <a:endParaRPr lang="en-US"/>
        </a:p>
      </dgm:t>
    </dgm:pt>
    <dgm:pt modelId="{13C637EA-79F6-4DCD-9F02-D86C3EE1B2B0}" type="parTrans" cxnId="{9766D9F5-C685-4A44-8F83-66C0A599EBA0}">
      <dgm:prSet/>
      <dgm:spPr/>
      <dgm:t>
        <a:bodyPr/>
        <a:lstStyle/>
        <a:p>
          <a:endParaRPr lang="en-US"/>
        </a:p>
      </dgm:t>
    </dgm:pt>
    <dgm:pt modelId="{6873C272-A34C-4340-9DD2-CF48FCD2BD15}" type="sibTrans" cxnId="{9766D9F5-C685-4A44-8F83-66C0A599EBA0}">
      <dgm:prSet/>
      <dgm:spPr/>
      <dgm:t>
        <a:bodyPr/>
        <a:lstStyle/>
        <a:p>
          <a:endParaRPr lang="en-US"/>
        </a:p>
      </dgm:t>
    </dgm:pt>
    <dgm:pt modelId="{9DA8DE78-55E2-42B4-8F7E-3FA5076CD127}">
      <dgm:prSet/>
      <dgm:spPr/>
      <dgm:t>
        <a:bodyPr/>
        <a:lstStyle/>
        <a:p>
          <a:pPr>
            <a:lnSpc>
              <a:spcPct val="100000"/>
            </a:lnSpc>
          </a:pPr>
          <a:r>
            <a:rPr lang="en-GB"/>
            <a:t>Mathematics		      1 GCSE</a:t>
          </a:r>
          <a:endParaRPr lang="en-US"/>
        </a:p>
      </dgm:t>
    </dgm:pt>
    <dgm:pt modelId="{67E427E4-B48F-45DB-889F-A964ACC38675}" type="parTrans" cxnId="{6DE63C2A-720B-456C-87E1-370E004D7DB3}">
      <dgm:prSet/>
      <dgm:spPr/>
      <dgm:t>
        <a:bodyPr/>
        <a:lstStyle/>
        <a:p>
          <a:endParaRPr lang="en-US"/>
        </a:p>
      </dgm:t>
    </dgm:pt>
    <dgm:pt modelId="{B3C866A3-CDF8-41FC-ACE3-043D9552F179}" type="sibTrans" cxnId="{6DE63C2A-720B-456C-87E1-370E004D7DB3}">
      <dgm:prSet/>
      <dgm:spPr/>
      <dgm:t>
        <a:bodyPr/>
        <a:lstStyle/>
        <a:p>
          <a:endParaRPr lang="en-US"/>
        </a:p>
      </dgm:t>
    </dgm:pt>
    <dgm:pt modelId="{81F730A2-856F-4DAC-A635-6EE2B4F1C68E}">
      <dgm:prSet/>
      <dgm:spPr/>
      <dgm:t>
        <a:bodyPr/>
        <a:lstStyle/>
        <a:p>
          <a:pPr>
            <a:lnSpc>
              <a:spcPct val="100000"/>
            </a:lnSpc>
          </a:pPr>
          <a:r>
            <a:rPr lang="en-GB"/>
            <a:t>Science 		      2 or 3 GCSEs</a:t>
          </a:r>
          <a:endParaRPr lang="en-US"/>
        </a:p>
      </dgm:t>
    </dgm:pt>
    <dgm:pt modelId="{5BD69802-33B4-4663-B772-F6EC54C60785}" type="parTrans" cxnId="{7CE55EAC-69CB-4C35-A50B-8BD42D27D463}">
      <dgm:prSet/>
      <dgm:spPr/>
      <dgm:t>
        <a:bodyPr/>
        <a:lstStyle/>
        <a:p>
          <a:endParaRPr lang="en-US"/>
        </a:p>
      </dgm:t>
    </dgm:pt>
    <dgm:pt modelId="{57A60329-50A3-4324-AA69-3C5CA24B3414}" type="sibTrans" cxnId="{7CE55EAC-69CB-4C35-A50B-8BD42D27D463}">
      <dgm:prSet/>
      <dgm:spPr/>
      <dgm:t>
        <a:bodyPr/>
        <a:lstStyle/>
        <a:p>
          <a:endParaRPr lang="en-US"/>
        </a:p>
      </dgm:t>
    </dgm:pt>
    <dgm:pt modelId="{0AAF78FA-E13E-4544-8DD4-6C0C0959A314}" type="pres">
      <dgm:prSet presAssocID="{AFD35686-A5A4-47CA-BA58-B34F6E1ED396}" presName="root" presStyleCnt="0">
        <dgm:presLayoutVars>
          <dgm:dir/>
          <dgm:resizeHandles val="exact"/>
        </dgm:presLayoutVars>
      </dgm:prSet>
      <dgm:spPr/>
    </dgm:pt>
    <dgm:pt modelId="{3BAA109C-49E0-4B2A-9A2B-0F61D05B802D}" type="pres">
      <dgm:prSet presAssocID="{893D3642-A57C-416D-8D27-A993324F32A6}" presName="compNode" presStyleCnt="0"/>
      <dgm:spPr/>
    </dgm:pt>
    <dgm:pt modelId="{0BCB098F-C02B-4C17-83E7-4D043B4AE3C6}" type="pres">
      <dgm:prSet presAssocID="{893D3642-A57C-416D-8D27-A993324F32A6}" presName="bgRect" presStyleLbl="bgShp" presStyleIdx="0" presStyleCnt="5"/>
      <dgm:spPr/>
    </dgm:pt>
    <dgm:pt modelId="{D3609979-99E4-4DD8-BA2E-492D95F5F4D8}" type="pres">
      <dgm:prSet presAssocID="{893D3642-A57C-416D-8D27-A993324F32A6}"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ooks"/>
        </a:ext>
      </dgm:extLst>
    </dgm:pt>
    <dgm:pt modelId="{2A0559A0-ABA4-4091-8EB4-99E22C648C64}" type="pres">
      <dgm:prSet presAssocID="{893D3642-A57C-416D-8D27-A993324F32A6}" presName="spaceRect" presStyleCnt="0"/>
      <dgm:spPr/>
    </dgm:pt>
    <dgm:pt modelId="{B0FFAE87-6116-49EF-A84D-9383F3988771}" type="pres">
      <dgm:prSet presAssocID="{893D3642-A57C-416D-8D27-A993324F32A6}" presName="parTx" presStyleLbl="revTx" presStyleIdx="0" presStyleCnt="5">
        <dgm:presLayoutVars>
          <dgm:chMax val="0"/>
          <dgm:chPref val="0"/>
        </dgm:presLayoutVars>
      </dgm:prSet>
      <dgm:spPr/>
    </dgm:pt>
    <dgm:pt modelId="{6C4A0BC0-9073-401C-8160-576BE222BC0E}" type="pres">
      <dgm:prSet presAssocID="{AFBA4EAF-9DBC-47AB-97E0-F9030CDD9F1B}" presName="sibTrans" presStyleCnt="0"/>
      <dgm:spPr/>
    </dgm:pt>
    <dgm:pt modelId="{EB9AC737-C911-4058-8BBC-D4FA80ADA646}" type="pres">
      <dgm:prSet presAssocID="{7D732C9F-1085-493A-911A-DE299A8701DA}" presName="compNode" presStyleCnt="0"/>
      <dgm:spPr/>
    </dgm:pt>
    <dgm:pt modelId="{90D47E43-435F-4BB2-835F-8270EE7B285E}" type="pres">
      <dgm:prSet presAssocID="{7D732C9F-1085-493A-911A-DE299A8701DA}" presName="bgRect" presStyleLbl="bgShp" presStyleIdx="1" presStyleCnt="5"/>
      <dgm:spPr/>
    </dgm:pt>
    <dgm:pt modelId="{BAEF8FE8-EFAF-4CA0-9CE7-B118E6EA667B}" type="pres">
      <dgm:prSet presAssocID="{7D732C9F-1085-493A-911A-DE299A8701DA}"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BDCE567B-3805-4BF2-88EC-8082108E6D89}" type="pres">
      <dgm:prSet presAssocID="{7D732C9F-1085-493A-911A-DE299A8701DA}" presName="spaceRect" presStyleCnt="0"/>
      <dgm:spPr/>
    </dgm:pt>
    <dgm:pt modelId="{E5BF624D-9A85-4E04-99FF-4DBE0CCE047C}" type="pres">
      <dgm:prSet presAssocID="{7D732C9F-1085-493A-911A-DE299A8701DA}" presName="parTx" presStyleLbl="revTx" presStyleIdx="1" presStyleCnt="5">
        <dgm:presLayoutVars>
          <dgm:chMax val="0"/>
          <dgm:chPref val="0"/>
        </dgm:presLayoutVars>
      </dgm:prSet>
      <dgm:spPr/>
    </dgm:pt>
    <dgm:pt modelId="{6ECCBBFA-4252-4D2A-BA50-64299E7F3A22}" type="pres">
      <dgm:prSet presAssocID="{52AEAFC3-ADFD-4605-8774-0E295FB68A92}" presName="sibTrans" presStyleCnt="0"/>
      <dgm:spPr/>
    </dgm:pt>
    <dgm:pt modelId="{6F3F40BC-3A1D-43F2-9AE9-D2EABD8D6204}" type="pres">
      <dgm:prSet presAssocID="{CA0187B1-DD93-4DBB-865E-0ADD4B16CFFE}" presName="compNode" presStyleCnt="0"/>
      <dgm:spPr/>
    </dgm:pt>
    <dgm:pt modelId="{90CA45E9-0F14-41A5-A19F-6AB7D29117B3}" type="pres">
      <dgm:prSet presAssocID="{CA0187B1-DD93-4DBB-865E-0ADD4B16CFFE}" presName="bgRect" presStyleLbl="bgShp" presStyleIdx="2" presStyleCnt="5"/>
      <dgm:spPr/>
    </dgm:pt>
    <dgm:pt modelId="{6A4DD6BE-2C6F-4E75-B5AC-2BAA39DC522B}" type="pres">
      <dgm:prSet presAssocID="{CA0187B1-DD93-4DBB-865E-0ADD4B16CFFE}"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Open Book"/>
        </a:ext>
      </dgm:extLst>
    </dgm:pt>
    <dgm:pt modelId="{EA7FAC42-C9EF-4BA5-B952-C8EBE7CB8748}" type="pres">
      <dgm:prSet presAssocID="{CA0187B1-DD93-4DBB-865E-0ADD4B16CFFE}" presName="spaceRect" presStyleCnt="0"/>
      <dgm:spPr/>
    </dgm:pt>
    <dgm:pt modelId="{1E24FF19-4A7F-47E7-B71D-B678169FE406}" type="pres">
      <dgm:prSet presAssocID="{CA0187B1-DD93-4DBB-865E-0ADD4B16CFFE}" presName="parTx" presStyleLbl="revTx" presStyleIdx="2" presStyleCnt="5">
        <dgm:presLayoutVars>
          <dgm:chMax val="0"/>
          <dgm:chPref val="0"/>
        </dgm:presLayoutVars>
      </dgm:prSet>
      <dgm:spPr/>
    </dgm:pt>
    <dgm:pt modelId="{CAD92883-DFD7-4EAC-B6EA-BB67E384A515}" type="pres">
      <dgm:prSet presAssocID="{6873C272-A34C-4340-9DD2-CF48FCD2BD15}" presName="sibTrans" presStyleCnt="0"/>
      <dgm:spPr/>
    </dgm:pt>
    <dgm:pt modelId="{17C9AC4D-D3A1-4806-8E1C-38361CBB38FF}" type="pres">
      <dgm:prSet presAssocID="{9DA8DE78-55E2-42B4-8F7E-3FA5076CD127}" presName="compNode" presStyleCnt="0"/>
      <dgm:spPr/>
    </dgm:pt>
    <dgm:pt modelId="{CEB84EB2-C8EE-4149-B2D7-CBAE3A7F0B85}" type="pres">
      <dgm:prSet presAssocID="{9DA8DE78-55E2-42B4-8F7E-3FA5076CD127}" presName="bgRect" presStyleLbl="bgShp" presStyleIdx="3" presStyleCnt="5"/>
      <dgm:spPr/>
    </dgm:pt>
    <dgm:pt modelId="{5DC70FE5-7105-4053-B50A-C97FC2D45F3F}" type="pres">
      <dgm:prSet presAssocID="{9DA8DE78-55E2-42B4-8F7E-3FA5076CD127}"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ler"/>
        </a:ext>
      </dgm:extLst>
    </dgm:pt>
    <dgm:pt modelId="{8BF34AE9-3DD9-4EC3-98DC-6563B4AC6C4A}" type="pres">
      <dgm:prSet presAssocID="{9DA8DE78-55E2-42B4-8F7E-3FA5076CD127}" presName="spaceRect" presStyleCnt="0"/>
      <dgm:spPr/>
    </dgm:pt>
    <dgm:pt modelId="{427D6B70-BCD5-49C1-B695-B5400CCDC5CA}" type="pres">
      <dgm:prSet presAssocID="{9DA8DE78-55E2-42B4-8F7E-3FA5076CD127}" presName="parTx" presStyleLbl="revTx" presStyleIdx="3" presStyleCnt="5">
        <dgm:presLayoutVars>
          <dgm:chMax val="0"/>
          <dgm:chPref val="0"/>
        </dgm:presLayoutVars>
      </dgm:prSet>
      <dgm:spPr/>
    </dgm:pt>
    <dgm:pt modelId="{C849DC7D-062F-42E4-834E-C46E34655647}" type="pres">
      <dgm:prSet presAssocID="{B3C866A3-CDF8-41FC-ACE3-043D9552F179}" presName="sibTrans" presStyleCnt="0"/>
      <dgm:spPr/>
    </dgm:pt>
    <dgm:pt modelId="{4D386CC2-FE8B-4701-907A-3601F0193F99}" type="pres">
      <dgm:prSet presAssocID="{81F730A2-856F-4DAC-A635-6EE2B4F1C68E}" presName="compNode" presStyleCnt="0"/>
      <dgm:spPr/>
    </dgm:pt>
    <dgm:pt modelId="{B1F3F21C-F515-4A66-8CF8-E5FD345C3509}" type="pres">
      <dgm:prSet presAssocID="{81F730A2-856F-4DAC-A635-6EE2B4F1C68E}" presName="bgRect" presStyleLbl="bgShp" presStyleIdx="4" presStyleCnt="5"/>
      <dgm:spPr/>
    </dgm:pt>
    <dgm:pt modelId="{1B29FD9D-9CB1-4162-B5E1-EFD97B00C1E7}" type="pres">
      <dgm:prSet presAssocID="{81F730A2-856F-4DAC-A635-6EE2B4F1C68E}"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Flask"/>
        </a:ext>
      </dgm:extLst>
    </dgm:pt>
    <dgm:pt modelId="{F2B26BAA-89B8-4A84-AA3E-30687B836849}" type="pres">
      <dgm:prSet presAssocID="{81F730A2-856F-4DAC-A635-6EE2B4F1C68E}" presName="spaceRect" presStyleCnt="0"/>
      <dgm:spPr/>
    </dgm:pt>
    <dgm:pt modelId="{C1485289-CF34-4160-841F-C404E10196D8}" type="pres">
      <dgm:prSet presAssocID="{81F730A2-856F-4DAC-A635-6EE2B4F1C68E}" presName="parTx" presStyleLbl="revTx" presStyleIdx="4" presStyleCnt="5">
        <dgm:presLayoutVars>
          <dgm:chMax val="0"/>
          <dgm:chPref val="0"/>
        </dgm:presLayoutVars>
      </dgm:prSet>
      <dgm:spPr/>
    </dgm:pt>
  </dgm:ptLst>
  <dgm:cxnLst>
    <dgm:cxn modelId="{6DE63C2A-720B-456C-87E1-370E004D7DB3}" srcId="{AFD35686-A5A4-47CA-BA58-B34F6E1ED396}" destId="{9DA8DE78-55E2-42B4-8F7E-3FA5076CD127}" srcOrd="3" destOrd="0" parTransId="{67E427E4-B48F-45DB-889F-A964ACC38675}" sibTransId="{B3C866A3-CDF8-41FC-ACE3-043D9552F179}"/>
    <dgm:cxn modelId="{AF60A95E-959E-420B-A38B-FF7E1683289C}" srcId="{AFD35686-A5A4-47CA-BA58-B34F6E1ED396}" destId="{7D732C9F-1085-493A-911A-DE299A8701DA}" srcOrd="1" destOrd="0" parTransId="{8B9BF7C9-753B-4C46-8216-8863DEF2364E}" sibTransId="{52AEAFC3-ADFD-4605-8774-0E295FB68A92}"/>
    <dgm:cxn modelId="{368A8960-07F5-4AAA-B558-4320B80209ED}" type="presOf" srcId="{CA0187B1-DD93-4DBB-865E-0ADD4B16CFFE}" destId="{1E24FF19-4A7F-47E7-B71D-B678169FE406}" srcOrd="0" destOrd="0" presId="urn:microsoft.com/office/officeart/2018/2/layout/IconVerticalSolidList"/>
    <dgm:cxn modelId="{3463E678-839C-4591-88C0-73407D786542}" type="presOf" srcId="{7D732C9F-1085-493A-911A-DE299A8701DA}" destId="{E5BF624D-9A85-4E04-99FF-4DBE0CCE047C}" srcOrd="0" destOrd="0" presId="urn:microsoft.com/office/officeart/2018/2/layout/IconVerticalSolidList"/>
    <dgm:cxn modelId="{C96F715A-08ED-4E2A-90A6-663196D7FEE6}" type="presOf" srcId="{893D3642-A57C-416D-8D27-A993324F32A6}" destId="{B0FFAE87-6116-49EF-A84D-9383F3988771}" srcOrd="0" destOrd="0" presId="urn:microsoft.com/office/officeart/2018/2/layout/IconVerticalSolidList"/>
    <dgm:cxn modelId="{DD67EBA7-D16A-4CF1-BA02-ACDB57701DC9}" type="presOf" srcId="{81F730A2-856F-4DAC-A635-6EE2B4F1C68E}" destId="{C1485289-CF34-4160-841F-C404E10196D8}" srcOrd="0" destOrd="0" presId="urn:microsoft.com/office/officeart/2018/2/layout/IconVerticalSolidList"/>
    <dgm:cxn modelId="{7CE55EAC-69CB-4C35-A50B-8BD42D27D463}" srcId="{AFD35686-A5A4-47CA-BA58-B34F6E1ED396}" destId="{81F730A2-856F-4DAC-A635-6EE2B4F1C68E}" srcOrd="4" destOrd="0" parTransId="{5BD69802-33B4-4663-B772-F6EC54C60785}" sibTransId="{57A60329-50A3-4324-AA69-3C5CA24B3414}"/>
    <dgm:cxn modelId="{72FE0BB1-B471-4416-BB95-B2987F09BF18}" type="presOf" srcId="{AFD35686-A5A4-47CA-BA58-B34F6E1ED396}" destId="{0AAF78FA-E13E-4544-8DD4-6C0C0959A314}" srcOrd="0" destOrd="0" presId="urn:microsoft.com/office/officeart/2018/2/layout/IconVerticalSolidList"/>
    <dgm:cxn modelId="{8EE99CEB-CDDD-4242-AB4C-41774C49E807}" srcId="{AFD35686-A5A4-47CA-BA58-B34F6E1ED396}" destId="{893D3642-A57C-416D-8D27-A993324F32A6}" srcOrd="0" destOrd="0" parTransId="{ABCA1A52-7C28-4D58-A225-10B70E073A2B}" sibTransId="{AFBA4EAF-9DBC-47AB-97E0-F9030CDD9F1B}"/>
    <dgm:cxn modelId="{9766D9F5-C685-4A44-8F83-66C0A599EBA0}" srcId="{AFD35686-A5A4-47CA-BA58-B34F6E1ED396}" destId="{CA0187B1-DD93-4DBB-865E-0ADD4B16CFFE}" srcOrd="2" destOrd="0" parTransId="{13C637EA-79F6-4DCD-9F02-D86C3EE1B2B0}" sibTransId="{6873C272-A34C-4340-9DD2-CF48FCD2BD15}"/>
    <dgm:cxn modelId="{9FBF67FA-139E-4C75-9D66-EBCF18771097}" type="presOf" srcId="{9DA8DE78-55E2-42B4-8F7E-3FA5076CD127}" destId="{427D6B70-BCD5-49C1-B695-B5400CCDC5CA}" srcOrd="0" destOrd="0" presId="urn:microsoft.com/office/officeart/2018/2/layout/IconVerticalSolidList"/>
    <dgm:cxn modelId="{3A996819-174D-49E2-ACC3-5EB1EFAA0BD0}" type="presParOf" srcId="{0AAF78FA-E13E-4544-8DD4-6C0C0959A314}" destId="{3BAA109C-49E0-4B2A-9A2B-0F61D05B802D}" srcOrd="0" destOrd="0" presId="urn:microsoft.com/office/officeart/2018/2/layout/IconVerticalSolidList"/>
    <dgm:cxn modelId="{966BE570-4FDF-4C10-822A-4203B4B7A1AA}" type="presParOf" srcId="{3BAA109C-49E0-4B2A-9A2B-0F61D05B802D}" destId="{0BCB098F-C02B-4C17-83E7-4D043B4AE3C6}" srcOrd="0" destOrd="0" presId="urn:microsoft.com/office/officeart/2018/2/layout/IconVerticalSolidList"/>
    <dgm:cxn modelId="{377C7301-CD35-473A-8656-2421BBE380D0}" type="presParOf" srcId="{3BAA109C-49E0-4B2A-9A2B-0F61D05B802D}" destId="{D3609979-99E4-4DD8-BA2E-492D95F5F4D8}" srcOrd="1" destOrd="0" presId="urn:microsoft.com/office/officeart/2018/2/layout/IconVerticalSolidList"/>
    <dgm:cxn modelId="{F7E2C7C0-607A-4E52-B9E7-F932142E4ED1}" type="presParOf" srcId="{3BAA109C-49E0-4B2A-9A2B-0F61D05B802D}" destId="{2A0559A0-ABA4-4091-8EB4-99E22C648C64}" srcOrd="2" destOrd="0" presId="urn:microsoft.com/office/officeart/2018/2/layout/IconVerticalSolidList"/>
    <dgm:cxn modelId="{CE27B228-678D-4E2E-8F0D-826EC1C9B715}" type="presParOf" srcId="{3BAA109C-49E0-4B2A-9A2B-0F61D05B802D}" destId="{B0FFAE87-6116-49EF-A84D-9383F3988771}" srcOrd="3" destOrd="0" presId="urn:microsoft.com/office/officeart/2018/2/layout/IconVerticalSolidList"/>
    <dgm:cxn modelId="{5A5630DA-6B71-4B48-ADE3-8B307C23ECE8}" type="presParOf" srcId="{0AAF78FA-E13E-4544-8DD4-6C0C0959A314}" destId="{6C4A0BC0-9073-401C-8160-576BE222BC0E}" srcOrd="1" destOrd="0" presId="urn:microsoft.com/office/officeart/2018/2/layout/IconVerticalSolidList"/>
    <dgm:cxn modelId="{8FD73E12-CC20-470A-8E3B-879019004DE4}" type="presParOf" srcId="{0AAF78FA-E13E-4544-8DD4-6C0C0959A314}" destId="{EB9AC737-C911-4058-8BBC-D4FA80ADA646}" srcOrd="2" destOrd="0" presId="urn:microsoft.com/office/officeart/2018/2/layout/IconVerticalSolidList"/>
    <dgm:cxn modelId="{3BEC5772-D047-4E55-9FF8-38C6C7257026}" type="presParOf" srcId="{EB9AC737-C911-4058-8BBC-D4FA80ADA646}" destId="{90D47E43-435F-4BB2-835F-8270EE7B285E}" srcOrd="0" destOrd="0" presId="urn:microsoft.com/office/officeart/2018/2/layout/IconVerticalSolidList"/>
    <dgm:cxn modelId="{97EC39D7-89AC-43AD-AE6A-877469E619D8}" type="presParOf" srcId="{EB9AC737-C911-4058-8BBC-D4FA80ADA646}" destId="{BAEF8FE8-EFAF-4CA0-9CE7-B118E6EA667B}" srcOrd="1" destOrd="0" presId="urn:microsoft.com/office/officeart/2018/2/layout/IconVerticalSolidList"/>
    <dgm:cxn modelId="{A4754128-B836-49A1-867E-75561581C760}" type="presParOf" srcId="{EB9AC737-C911-4058-8BBC-D4FA80ADA646}" destId="{BDCE567B-3805-4BF2-88EC-8082108E6D89}" srcOrd="2" destOrd="0" presId="urn:microsoft.com/office/officeart/2018/2/layout/IconVerticalSolidList"/>
    <dgm:cxn modelId="{559AE242-5282-449B-8217-7B70429344EE}" type="presParOf" srcId="{EB9AC737-C911-4058-8BBC-D4FA80ADA646}" destId="{E5BF624D-9A85-4E04-99FF-4DBE0CCE047C}" srcOrd="3" destOrd="0" presId="urn:microsoft.com/office/officeart/2018/2/layout/IconVerticalSolidList"/>
    <dgm:cxn modelId="{40C91AE2-E248-4703-8318-FBF002D4658F}" type="presParOf" srcId="{0AAF78FA-E13E-4544-8DD4-6C0C0959A314}" destId="{6ECCBBFA-4252-4D2A-BA50-64299E7F3A22}" srcOrd="3" destOrd="0" presId="urn:microsoft.com/office/officeart/2018/2/layout/IconVerticalSolidList"/>
    <dgm:cxn modelId="{79B843C9-F9B2-4407-BA22-CCA58AFA2E26}" type="presParOf" srcId="{0AAF78FA-E13E-4544-8DD4-6C0C0959A314}" destId="{6F3F40BC-3A1D-43F2-9AE9-D2EABD8D6204}" srcOrd="4" destOrd="0" presId="urn:microsoft.com/office/officeart/2018/2/layout/IconVerticalSolidList"/>
    <dgm:cxn modelId="{06C21B2A-4910-4C1F-8D0A-F00710A71548}" type="presParOf" srcId="{6F3F40BC-3A1D-43F2-9AE9-D2EABD8D6204}" destId="{90CA45E9-0F14-41A5-A19F-6AB7D29117B3}" srcOrd="0" destOrd="0" presId="urn:microsoft.com/office/officeart/2018/2/layout/IconVerticalSolidList"/>
    <dgm:cxn modelId="{D643F6E9-10BE-4822-9F14-2FF1E5F2F2C1}" type="presParOf" srcId="{6F3F40BC-3A1D-43F2-9AE9-D2EABD8D6204}" destId="{6A4DD6BE-2C6F-4E75-B5AC-2BAA39DC522B}" srcOrd="1" destOrd="0" presId="urn:microsoft.com/office/officeart/2018/2/layout/IconVerticalSolidList"/>
    <dgm:cxn modelId="{961555E3-3F20-4BF3-8A39-D73B1D8E3019}" type="presParOf" srcId="{6F3F40BC-3A1D-43F2-9AE9-D2EABD8D6204}" destId="{EA7FAC42-C9EF-4BA5-B952-C8EBE7CB8748}" srcOrd="2" destOrd="0" presId="urn:microsoft.com/office/officeart/2018/2/layout/IconVerticalSolidList"/>
    <dgm:cxn modelId="{B0C312EB-BA1C-4DD5-9C31-0FC5E9FC84F8}" type="presParOf" srcId="{6F3F40BC-3A1D-43F2-9AE9-D2EABD8D6204}" destId="{1E24FF19-4A7F-47E7-B71D-B678169FE406}" srcOrd="3" destOrd="0" presId="urn:microsoft.com/office/officeart/2018/2/layout/IconVerticalSolidList"/>
    <dgm:cxn modelId="{E686F3CF-9560-4D77-8509-3215653297F8}" type="presParOf" srcId="{0AAF78FA-E13E-4544-8DD4-6C0C0959A314}" destId="{CAD92883-DFD7-4EAC-B6EA-BB67E384A515}" srcOrd="5" destOrd="0" presId="urn:microsoft.com/office/officeart/2018/2/layout/IconVerticalSolidList"/>
    <dgm:cxn modelId="{0C96C936-AEF2-4331-BD44-950239218E4F}" type="presParOf" srcId="{0AAF78FA-E13E-4544-8DD4-6C0C0959A314}" destId="{17C9AC4D-D3A1-4806-8E1C-38361CBB38FF}" srcOrd="6" destOrd="0" presId="urn:microsoft.com/office/officeart/2018/2/layout/IconVerticalSolidList"/>
    <dgm:cxn modelId="{791F820B-60BD-4541-8893-3B2CE9361A07}" type="presParOf" srcId="{17C9AC4D-D3A1-4806-8E1C-38361CBB38FF}" destId="{CEB84EB2-C8EE-4149-B2D7-CBAE3A7F0B85}" srcOrd="0" destOrd="0" presId="urn:microsoft.com/office/officeart/2018/2/layout/IconVerticalSolidList"/>
    <dgm:cxn modelId="{6E0B11BB-957C-4033-9057-FCADC1BC980E}" type="presParOf" srcId="{17C9AC4D-D3A1-4806-8E1C-38361CBB38FF}" destId="{5DC70FE5-7105-4053-B50A-C97FC2D45F3F}" srcOrd="1" destOrd="0" presId="urn:microsoft.com/office/officeart/2018/2/layout/IconVerticalSolidList"/>
    <dgm:cxn modelId="{5572C003-2C05-40BD-8C81-7D222C678E8C}" type="presParOf" srcId="{17C9AC4D-D3A1-4806-8E1C-38361CBB38FF}" destId="{8BF34AE9-3DD9-4EC3-98DC-6563B4AC6C4A}" srcOrd="2" destOrd="0" presId="urn:microsoft.com/office/officeart/2018/2/layout/IconVerticalSolidList"/>
    <dgm:cxn modelId="{145AFB62-15C8-4588-97CB-817E6251680B}" type="presParOf" srcId="{17C9AC4D-D3A1-4806-8E1C-38361CBB38FF}" destId="{427D6B70-BCD5-49C1-B695-B5400CCDC5CA}" srcOrd="3" destOrd="0" presId="urn:microsoft.com/office/officeart/2018/2/layout/IconVerticalSolidList"/>
    <dgm:cxn modelId="{594157C0-8DC4-4264-A521-690B9763ADF9}" type="presParOf" srcId="{0AAF78FA-E13E-4544-8DD4-6C0C0959A314}" destId="{C849DC7D-062F-42E4-834E-C46E34655647}" srcOrd="7" destOrd="0" presId="urn:microsoft.com/office/officeart/2018/2/layout/IconVerticalSolidList"/>
    <dgm:cxn modelId="{95267C59-AF8C-4E45-ABAA-C5BAA6881184}" type="presParOf" srcId="{0AAF78FA-E13E-4544-8DD4-6C0C0959A314}" destId="{4D386CC2-FE8B-4701-907A-3601F0193F99}" srcOrd="8" destOrd="0" presId="urn:microsoft.com/office/officeart/2018/2/layout/IconVerticalSolidList"/>
    <dgm:cxn modelId="{98269BC7-5AC0-4A32-AE2E-AC971FF436F1}" type="presParOf" srcId="{4D386CC2-FE8B-4701-907A-3601F0193F99}" destId="{B1F3F21C-F515-4A66-8CF8-E5FD345C3509}" srcOrd="0" destOrd="0" presId="urn:microsoft.com/office/officeart/2018/2/layout/IconVerticalSolidList"/>
    <dgm:cxn modelId="{74D06440-DAFB-4504-9862-9C9669AEC058}" type="presParOf" srcId="{4D386CC2-FE8B-4701-907A-3601F0193F99}" destId="{1B29FD9D-9CB1-4162-B5E1-EFD97B00C1E7}" srcOrd="1" destOrd="0" presId="urn:microsoft.com/office/officeart/2018/2/layout/IconVerticalSolidList"/>
    <dgm:cxn modelId="{F48B04D6-4FAC-4F81-829F-8254CDEF3861}" type="presParOf" srcId="{4D386CC2-FE8B-4701-907A-3601F0193F99}" destId="{F2B26BAA-89B8-4A84-AA3E-30687B836849}" srcOrd="2" destOrd="0" presId="urn:microsoft.com/office/officeart/2018/2/layout/IconVerticalSolidList"/>
    <dgm:cxn modelId="{C741C522-3164-42B4-8623-B2F2CFD5CF31}" type="presParOf" srcId="{4D386CC2-FE8B-4701-907A-3601F0193F99}" destId="{C1485289-CF34-4160-841F-C404E10196D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918E1-D344-4FC4-A13A-C91149C956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9B61EA-9954-4382-B09A-C6923BE893D5}">
      <dgm:prSet/>
      <dgm:spPr/>
      <dgm:t>
        <a:bodyPr/>
        <a:lstStyle/>
        <a:p>
          <a:pPr>
            <a:lnSpc>
              <a:spcPct val="100000"/>
            </a:lnSpc>
          </a:pPr>
          <a:r>
            <a:rPr lang="en-GB"/>
            <a:t>Students will study between eight and nine qualification courses at Key Stage 4 and three of these will be subjects they opt to study. </a:t>
          </a:r>
          <a:endParaRPr lang="en-US"/>
        </a:p>
      </dgm:t>
    </dgm:pt>
    <dgm:pt modelId="{44D1641D-5508-4FD0-952D-EB68DCDFFD16}" type="parTrans" cxnId="{8C75EB11-3C2D-4B9B-BD23-8864846E9273}">
      <dgm:prSet/>
      <dgm:spPr/>
      <dgm:t>
        <a:bodyPr/>
        <a:lstStyle/>
        <a:p>
          <a:endParaRPr lang="en-US"/>
        </a:p>
      </dgm:t>
    </dgm:pt>
    <dgm:pt modelId="{EF7ADCFF-739B-41CF-8C22-68A7045C2FC9}" type="sibTrans" cxnId="{8C75EB11-3C2D-4B9B-BD23-8864846E9273}">
      <dgm:prSet/>
      <dgm:spPr/>
      <dgm:t>
        <a:bodyPr/>
        <a:lstStyle/>
        <a:p>
          <a:endParaRPr lang="en-US"/>
        </a:p>
      </dgm:t>
    </dgm:pt>
    <dgm:pt modelId="{9C98E3C4-E774-4C9D-B344-84D38EAEB008}">
      <dgm:prSet/>
      <dgm:spPr/>
      <dgm:t>
        <a:bodyPr/>
        <a:lstStyle/>
        <a:p>
          <a:pPr>
            <a:lnSpc>
              <a:spcPct val="100000"/>
            </a:lnSpc>
          </a:pPr>
          <a:r>
            <a:rPr lang="en-GB" b="1"/>
            <a:t>They must choose one option from each of the three blocks and one reserve choice from each block.  </a:t>
          </a:r>
          <a:endParaRPr lang="en-US"/>
        </a:p>
      </dgm:t>
    </dgm:pt>
    <dgm:pt modelId="{BB95CB46-AA1C-4D9E-A431-7E4C4BBF2C75}" type="parTrans" cxnId="{27B7921E-92E8-4479-835D-EFA40600EF96}">
      <dgm:prSet/>
      <dgm:spPr/>
      <dgm:t>
        <a:bodyPr/>
        <a:lstStyle/>
        <a:p>
          <a:endParaRPr lang="en-US"/>
        </a:p>
      </dgm:t>
    </dgm:pt>
    <dgm:pt modelId="{55F5B9B3-258C-402D-80E1-777008EBF359}" type="sibTrans" cxnId="{27B7921E-92E8-4479-835D-EFA40600EF96}">
      <dgm:prSet/>
      <dgm:spPr/>
      <dgm:t>
        <a:bodyPr/>
        <a:lstStyle/>
        <a:p>
          <a:endParaRPr lang="en-US"/>
        </a:p>
      </dgm:t>
    </dgm:pt>
    <dgm:pt modelId="{FF35F4A2-265B-4F4F-B287-07BFF378D343}">
      <dgm:prSet/>
      <dgm:spPr/>
      <dgm:t>
        <a:bodyPr/>
        <a:lstStyle/>
        <a:p>
          <a:pPr>
            <a:lnSpc>
              <a:spcPct val="100000"/>
            </a:lnSpc>
          </a:pPr>
          <a:r>
            <a:rPr lang="en-GB" b="1"/>
            <a:t>You must put these six choices into a preference order on the form. </a:t>
          </a:r>
          <a:endParaRPr lang="en-US"/>
        </a:p>
      </dgm:t>
    </dgm:pt>
    <dgm:pt modelId="{B5ECEDB3-0D95-4811-9DE3-FF86F23D3128}" type="parTrans" cxnId="{B73631A0-5198-4198-B676-4D8B0E772E24}">
      <dgm:prSet/>
      <dgm:spPr/>
      <dgm:t>
        <a:bodyPr/>
        <a:lstStyle/>
        <a:p>
          <a:endParaRPr lang="en-US"/>
        </a:p>
      </dgm:t>
    </dgm:pt>
    <dgm:pt modelId="{70FB647D-BD40-4029-A104-37A64D5D71F3}" type="sibTrans" cxnId="{B73631A0-5198-4198-B676-4D8B0E772E24}">
      <dgm:prSet/>
      <dgm:spPr/>
      <dgm:t>
        <a:bodyPr/>
        <a:lstStyle/>
        <a:p>
          <a:endParaRPr lang="en-US"/>
        </a:p>
      </dgm:t>
    </dgm:pt>
    <dgm:pt modelId="{2F38D170-3E2E-48E0-939B-5D44B3299AED}" type="pres">
      <dgm:prSet presAssocID="{79F918E1-D344-4FC4-A13A-C91149C956F6}" presName="root" presStyleCnt="0">
        <dgm:presLayoutVars>
          <dgm:dir/>
          <dgm:resizeHandles val="exact"/>
        </dgm:presLayoutVars>
      </dgm:prSet>
      <dgm:spPr/>
    </dgm:pt>
    <dgm:pt modelId="{74843F9A-2794-4AD9-A842-04E751650E56}" type="pres">
      <dgm:prSet presAssocID="{B89B61EA-9954-4382-B09A-C6923BE893D5}" presName="compNode" presStyleCnt="0"/>
      <dgm:spPr/>
    </dgm:pt>
    <dgm:pt modelId="{89713E8D-5868-4BD7-846D-4F69138217C9}" type="pres">
      <dgm:prSet presAssocID="{B89B61EA-9954-4382-B09A-C6923BE893D5}" presName="bgRect" presStyleLbl="bgShp" presStyleIdx="0" presStyleCnt="3"/>
      <dgm:spPr/>
    </dgm:pt>
    <dgm:pt modelId="{1EBD0D54-4818-4147-A357-4FE46AD2D8FC}" type="pres">
      <dgm:prSet presAssocID="{B89B61EA-9954-4382-B09A-C6923BE893D5}"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lassroom"/>
        </a:ext>
      </dgm:extLst>
    </dgm:pt>
    <dgm:pt modelId="{D985FC89-ED64-4FAA-AF88-59E55C03F552}" type="pres">
      <dgm:prSet presAssocID="{B89B61EA-9954-4382-B09A-C6923BE893D5}" presName="spaceRect" presStyleCnt="0"/>
      <dgm:spPr/>
    </dgm:pt>
    <dgm:pt modelId="{F2949864-2EB6-4201-B84F-93775D9B27E8}" type="pres">
      <dgm:prSet presAssocID="{B89B61EA-9954-4382-B09A-C6923BE893D5}" presName="parTx" presStyleLbl="revTx" presStyleIdx="0" presStyleCnt="3">
        <dgm:presLayoutVars>
          <dgm:chMax val="0"/>
          <dgm:chPref val="0"/>
        </dgm:presLayoutVars>
      </dgm:prSet>
      <dgm:spPr/>
    </dgm:pt>
    <dgm:pt modelId="{78A5E597-8310-49CC-9120-7499C74E0B21}" type="pres">
      <dgm:prSet presAssocID="{EF7ADCFF-739B-41CF-8C22-68A7045C2FC9}" presName="sibTrans" presStyleCnt="0"/>
      <dgm:spPr/>
    </dgm:pt>
    <dgm:pt modelId="{87C09701-D08B-49F1-8464-0046A551FD5A}" type="pres">
      <dgm:prSet presAssocID="{9C98E3C4-E774-4C9D-B344-84D38EAEB008}" presName="compNode" presStyleCnt="0"/>
      <dgm:spPr/>
    </dgm:pt>
    <dgm:pt modelId="{A772471F-003B-49B5-9E3D-58550F524C26}" type="pres">
      <dgm:prSet presAssocID="{9C98E3C4-E774-4C9D-B344-84D38EAEB008}" presName="bgRect" presStyleLbl="bgShp" presStyleIdx="1" presStyleCnt="3"/>
      <dgm:spPr/>
    </dgm:pt>
    <dgm:pt modelId="{7860F73B-EAB3-4B5F-81CD-039AADA17902}" type="pres">
      <dgm:prSet presAssocID="{9C98E3C4-E774-4C9D-B344-84D38EAEB008}"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8BF16C48-708F-426C-AFAF-233643073FB0}" type="pres">
      <dgm:prSet presAssocID="{9C98E3C4-E774-4C9D-B344-84D38EAEB008}" presName="spaceRect" presStyleCnt="0"/>
      <dgm:spPr/>
    </dgm:pt>
    <dgm:pt modelId="{692B3881-4857-4BE1-BE99-9978A96B178B}" type="pres">
      <dgm:prSet presAssocID="{9C98E3C4-E774-4C9D-B344-84D38EAEB008}" presName="parTx" presStyleLbl="revTx" presStyleIdx="1" presStyleCnt="3">
        <dgm:presLayoutVars>
          <dgm:chMax val="0"/>
          <dgm:chPref val="0"/>
        </dgm:presLayoutVars>
      </dgm:prSet>
      <dgm:spPr/>
    </dgm:pt>
    <dgm:pt modelId="{2E5BDB2F-BDC6-4F67-BEBB-477663E06E87}" type="pres">
      <dgm:prSet presAssocID="{55F5B9B3-258C-402D-80E1-777008EBF359}" presName="sibTrans" presStyleCnt="0"/>
      <dgm:spPr/>
    </dgm:pt>
    <dgm:pt modelId="{032E3557-11BC-45F8-94B5-E06E77B7E7E1}" type="pres">
      <dgm:prSet presAssocID="{FF35F4A2-265B-4F4F-B287-07BFF378D343}" presName="compNode" presStyleCnt="0"/>
      <dgm:spPr/>
    </dgm:pt>
    <dgm:pt modelId="{4EC4E47B-3938-4C97-A5D8-AF843D3C6A2F}" type="pres">
      <dgm:prSet presAssocID="{FF35F4A2-265B-4F4F-B287-07BFF378D343}" presName="bgRect" presStyleLbl="bgShp" presStyleIdx="2" presStyleCnt="3"/>
      <dgm:spPr/>
    </dgm:pt>
    <dgm:pt modelId="{0544FDE2-5C6A-44B1-9B33-5D315710CA6C}" type="pres">
      <dgm:prSet presAssocID="{FF35F4A2-265B-4F4F-B287-07BFF378D343}"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Dice"/>
        </a:ext>
      </dgm:extLst>
    </dgm:pt>
    <dgm:pt modelId="{CAA625A6-83DC-4393-A1F5-53758289F987}" type="pres">
      <dgm:prSet presAssocID="{FF35F4A2-265B-4F4F-B287-07BFF378D343}" presName="spaceRect" presStyleCnt="0"/>
      <dgm:spPr/>
    </dgm:pt>
    <dgm:pt modelId="{810225F3-830B-43A7-B07A-4668C3B67475}" type="pres">
      <dgm:prSet presAssocID="{FF35F4A2-265B-4F4F-B287-07BFF378D343}" presName="parTx" presStyleLbl="revTx" presStyleIdx="2" presStyleCnt="3">
        <dgm:presLayoutVars>
          <dgm:chMax val="0"/>
          <dgm:chPref val="0"/>
        </dgm:presLayoutVars>
      </dgm:prSet>
      <dgm:spPr/>
    </dgm:pt>
  </dgm:ptLst>
  <dgm:cxnLst>
    <dgm:cxn modelId="{8C75EB11-3C2D-4B9B-BD23-8864846E9273}" srcId="{79F918E1-D344-4FC4-A13A-C91149C956F6}" destId="{B89B61EA-9954-4382-B09A-C6923BE893D5}" srcOrd="0" destOrd="0" parTransId="{44D1641D-5508-4FD0-952D-EB68DCDFFD16}" sibTransId="{EF7ADCFF-739B-41CF-8C22-68A7045C2FC9}"/>
    <dgm:cxn modelId="{0FC03F1A-1069-454A-B071-AA67B2240B0F}" type="presOf" srcId="{9C98E3C4-E774-4C9D-B344-84D38EAEB008}" destId="{692B3881-4857-4BE1-BE99-9978A96B178B}" srcOrd="0" destOrd="0" presId="urn:microsoft.com/office/officeart/2018/2/layout/IconVerticalSolidList"/>
    <dgm:cxn modelId="{27B7921E-92E8-4479-835D-EFA40600EF96}" srcId="{79F918E1-D344-4FC4-A13A-C91149C956F6}" destId="{9C98E3C4-E774-4C9D-B344-84D38EAEB008}" srcOrd="1" destOrd="0" parTransId="{BB95CB46-AA1C-4D9E-A431-7E4C4BBF2C75}" sibTransId="{55F5B9B3-258C-402D-80E1-777008EBF359}"/>
    <dgm:cxn modelId="{C1DE093F-491D-4A6B-9BA6-ED3BC00CDF3E}" type="presOf" srcId="{B89B61EA-9954-4382-B09A-C6923BE893D5}" destId="{F2949864-2EB6-4201-B84F-93775D9B27E8}" srcOrd="0" destOrd="0" presId="urn:microsoft.com/office/officeart/2018/2/layout/IconVerticalSolidList"/>
    <dgm:cxn modelId="{5D486385-D528-43CE-8CB5-03F73F20BE6B}" type="presOf" srcId="{79F918E1-D344-4FC4-A13A-C91149C956F6}" destId="{2F38D170-3E2E-48E0-939B-5D44B3299AED}" srcOrd="0" destOrd="0" presId="urn:microsoft.com/office/officeart/2018/2/layout/IconVerticalSolidList"/>
    <dgm:cxn modelId="{8F9A9E85-33C4-42DE-8F47-9A959E4C6298}" type="presOf" srcId="{FF35F4A2-265B-4F4F-B287-07BFF378D343}" destId="{810225F3-830B-43A7-B07A-4668C3B67475}" srcOrd="0" destOrd="0" presId="urn:microsoft.com/office/officeart/2018/2/layout/IconVerticalSolidList"/>
    <dgm:cxn modelId="{B73631A0-5198-4198-B676-4D8B0E772E24}" srcId="{79F918E1-D344-4FC4-A13A-C91149C956F6}" destId="{FF35F4A2-265B-4F4F-B287-07BFF378D343}" srcOrd="2" destOrd="0" parTransId="{B5ECEDB3-0D95-4811-9DE3-FF86F23D3128}" sibTransId="{70FB647D-BD40-4029-A104-37A64D5D71F3}"/>
    <dgm:cxn modelId="{562C6C2C-CC5C-499C-A697-68560FA16211}" type="presParOf" srcId="{2F38D170-3E2E-48E0-939B-5D44B3299AED}" destId="{74843F9A-2794-4AD9-A842-04E751650E56}" srcOrd="0" destOrd="0" presId="urn:microsoft.com/office/officeart/2018/2/layout/IconVerticalSolidList"/>
    <dgm:cxn modelId="{48569337-C03E-452D-B8EA-775C593F7847}" type="presParOf" srcId="{74843F9A-2794-4AD9-A842-04E751650E56}" destId="{89713E8D-5868-4BD7-846D-4F69138217C9}" srcOrd="0" destOrd="0" presId="urn:microsoft.com/office/officeart/2018/2/layout/IconVerticalSolidList"/>
    <dgm:cxn modelId="{EBB10084-C14A-4DC7-9974-75C2B7E65603}" type="presParOf" srcId="{74843F9A-2794-4AD9-A842-04E751650E56}" destId="{1EBD0D54-4818-4147-A357-4FE46AD2D8FC}" srcOrd="1" destOrd="0" presId="urn:microsoft.com/office/officeart/2018/2/layout/IconVerticalSolidList"/>
    <dgm:cxn modelId="{1AE95AF6-D069-48F2-9FED-A7BE15215773}" type="presParOf" srcId="{74843F9A-2794-4AD9-A842-04E751650E56}" destId="{D985FC89-ED64-4FAA-AF88-59E55C03F552}" srcOrd="2" destOrd="0" presId="urn:microsoft.com/office/officeart/2018/2/layout/IconVerticalSolidList"/>
    <dgm:cxn modelId="{879FC544-CFE8-44DC-8A2B-46E10FE362F1}" type="presParOf" srcId="{74843F9A-2794-4AD9-A842-04E751650E56}" destId="{F2949864-2EB6-4201-B84F-93775D9B27E8}" srcOrd="3" destOrd="0" presId="urn:microsoft.com/office/officeart/2018/2/layout/IconVerticalSolidList"/>
    <dgm:cxn modelId="{3DF2BE2A-A3F8-4DF3-A406-64DCD529ED15}" type="presParOf" srcId="{2F38D170-3E2E-48E0-939B-5D44B3299AED}" destId="{78A5E597-8310-49CC-9120-7499C74E0B21}" srcOrd="1" destOrd="0" presId="urn:microsoft.com/office/officeart/2018/2/layout/IconVerticalSolidList"/>
    <dgm:cxn modelId="{FAFCBA77-FCA8-4385-AB6F-B05FD3F602DD}" type="presParOf" srcId="{2F38D170-3E2E-48E0-939B-5D44B3299AED}" destId="{87C09701-D08B-49F1-8464-0046A551FD5A}" srcOrd="2" destOrd="0" presId="urn:microsoft.com/office/officeart/2018/2/layout/IconVerticalSolidList"/>
    <dgm:cxn modelId="{488106F0-6961-4E4E-8F3F-3B63E49ECFD7}" type="presParOf" srcId="{87C09701-D08B-49F1-8464-0046A551FD5A}" destId="{A772471F-003B-49B5-9E3D-58550F524C26}" srcOrd="0" destOrd="0" presId="urn:microsoft.com/office/officeart/2018/2/layout/IconVerticalSolidList"/>
    <dgm:cxn modelId="{EC78720E-C839-4170-AEE2-5BA6BB0F3289}" type="presParOf" srcId="{87C09701-D08B-49F1-8464-0046A551FD5A}" destId="{7860F73B-EAB3-4B5F-81CD-039AADA17902}" srcOrd="1" destOrd="0" presId="urn:microsoft.com/office/officeart/2018/2/layout/IconVerticalSolidList"/>
    <dgm:cxn modelId="{B5A15677-4810-4DF0-B4D8-35E9D14E7430}" type="presParOf" srcId="{87C09701-D08B-49F1-8464-0046A551FD5A}" destId="{8BF16C48-708F-426C-AFAF-233643073FB0}" srcOrd="2" destOrd="0" presId="urn:microsoft.com/office/officeart/2018/2/layout/IconVerticalSolidList"/>
    <dgm:cxn modelId="{06BC4DB3-94A2-4C79-8952-CFEFE5851D69}" type="presParOf" srcId="{87C09701-D08B-49F1-8464-0046A551FD5A}" destId="{692B3881-4857-4BE1-BE99-9978A96B178B}" srcOrd="3" destOrd="0" presId="urn:microsoft.com/office/officeart/2018/2/layout/IconVerticalSolidList"/>
    <dgm:cxn modelId="{13EC14FB-E508-45D9-AF02-8AFB7D8A40F5}" type="presParOf" srcId="{2F38D170-3E2E-48E0-939B-5D44B3299AED}" destId="{2E5BDB2F-BDC6-4F67-BEBB-477663E06E87}" srcOrd="3" destOrd="0" presId="urn:microsoft.com/office/officeart/2018/2/layout/IconVerticalSolidList"/>
    <dgm:cxn modelId="{A543BF7E-57DB-43E4-A094-5ADD88BA4033}" type="presParOf" srcId="{2F38D170-3E2E-48E0-939B-5D44B3299AED}" destId="{032E3557-11BC-45F8-94B5-E06E77B7E7E1}" srcOrd="4" destOrd="0" presId="urn:microsoft.com/office/officeart/2018/2/layout/IconVerticalSolidList"/>
    <dgm:cxn modelId="{2606A06E-9E63-454C-B2B7-B01096DE2DA1}" type="presParOf" srcId="{032E3557-11BC-45F8-94B5-E06E77B7E7E1}" destId="{4EC4E47B-3938-4C97-A5D8-AF843D3C6A2F}" srcOrd="0" destOrd="0" presId="urn:microsoft.com/office/officeart/2018/2/layout/IconVerticalSolidList"/>
    <dgm:cxn modelId="{CB9ADF24-AFBC-418D-B5CB-CD481867BFC4}" type="presParOf" srcId="{032E3557-11BC-45F8-94B5-E06E77B7E7E1}" destId="{0544FDE2-5C6A-44B1-9B33-5D315710CA6C}" srcOrd="1" destOrd="0" presId="urn:microsoft.com/office/officeart/2018/2/layout/IconVerticalSolidList"/>
    <dgm:cxn modelId="{2E1F3C3A-A1F0-46CF-906E-B884ABC96F1B}" type="presParOf" srcId="{032E3557-11BC-45F8-94B5-E06E77B7E7E1}" destId="{CAA625A6-83DC-4393-A1F5-53758289F987}" srcOrd="2" destOrd="0" presId="urn:microsoft.com/office/officeart/2018/2/layout/IconVerticalSolidList"/>
    <dgm:cxn modelId="{337D6F4C-8752-4CF2-91E8-08FE796B89DE}" type="presParOf" srcId="{032E3557-11BC-45F8-94B5-E06E77B7E7E1}" destId="{810225F3-830B-43A7-B07A-4668C3B6747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B098F-C02B-4C17-83E7-4D043B4AE3C6}">
      <dsp:nvSpPr>
        <dsp:cNvPr id="0" name=""/>
        <dsp:cNvSpPr/>
      </dsp:nvSpPr>
      <dsp:spPr>
        <a:xfrm>
          <a:off x="0" y="2930"/>
          <a:ext cx="5271856" cy="624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09979-99E4-4DD8-BA2E-492D95F5F4D8}">
      <dsp:nvSpPr>
        <dsp:cNvPr id="0" name=""/>
        <dsp:cNvSpPr/>
      </dsp:nvSpPr>
      <dsp:spPr>
        <a:xfrm>
          <a:off x="188822" y="143376"/>
          <a:ext cx="343312" cy="3433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FAE87-6116-49EF-A84D-9383F3988771}">
      <dsp:nvSpPr>
        <dsp:cNvPr id="0" name=""/>
        <dsp:cNvSpPr/>
      </dsp:nvSpPr>
      <dsp:spPr>
        <a:xfrm>
          <a:off x="720956" y="2930"/>
          <a:ext cx="4550899" cy="62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62" tIns="66062" rIns="66062" bIns="66062" numCol="1" spcCol="1270" anchor="ctr" anchorCtr="0">
          <a:noAutofit/>
        </a:bodyPr>
        <a:lstStyle/>
        <a:p>
          <a:pPr marL="0" lvl="0" indent="0" algn="ctr" defTabSz="666750">
            <a:lnSpc>
              <a:spcPct val="100000"/>
            </a:lnSpc>
            <a:spcBef>
              <a:spcPct val="0"/>
            </a:spcBef>
            <a:spcAft>
              <a:spcPct val="35000"/>
            </a:spcAft>
            <a:buNone/>
          </a:pPr>
          <a:r>
            <a:rPr lang="en-GB" sz="1500" kern="1200" dirty="0"/>
            <a:t>All students must study the following compulsory GCSE subjects:</a:t>
          </a:r>
          <a:endParaRPr lang="en-US" sz="1500" kern="1200" dirty="0"/>
        </a:p>
      </dsp:txBody>
      <dsp:txXfrm>
        <a:off x="720956" y="2930"/>
        <a:ext cx="4550899" cy="624204"/>
      </dsp:txXfrm>
    </dsp:sp>
    <dsp:sp modelId="{90D47E43-435F-4BB2-835F-8270EE7B285E}">
      <dsp:nvSpPr>
        <dsp:cNvPr id="0" name=""/>
        <dsp:cNvSpPr/>
      </dsp:nvSpPr>
      <dsp:spPr>
        <a:xfrm>
          <a:off x="0" y="783186"/>
          <a:ext cx="5271856" cy="624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F8FE8-EFAF-4CA0-9CE7-B118E6EA667B}">
      <dsp:nvSpPr>
        <dsp:cNvPr id="0" name=""/>
        <dsp:cNvSpPr/>
      </dsp:nvSpPr>
      <dsp:spPr>
        <a:xfrm>
          <a:off x="188822" y="923632"/>
          <a:ext cx="343312" cy="3433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F624D-9A85-4E04-99FF-4DBE0CCE047C}">
      <dsp:nvSpPr>
        <dsp:cNvPr id="0" name=""/>
        <dsp:cNvSpPr/>
      </dsp:nvSpPr>
      <dsp:spPr>
        <a:xfrm>
          <a:off x="720956" y="783186"/>
          <a:ext cx="4550899" cy="62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62" tIns="66062" rIns="66062" bIns="66062" numCol="1" spcCol="1270" anchor="ctr" anchorCtr="0">
          <a:noAutofit/>
        </a:bodyPr>
        <a:lstStyle/>
        <a:p>
          <a:pPr marL="0" lvl="0" indent="0" algn="l" defTabSz="666750">
            <a:lnSpc>
              <a:spcPct val="100000"/>
            </a:lnSpc>
            <a:spcBef>
              <a:spcPct val="0"/>
            </a:spcBef>
            <a:spcAft>
              <a:spcPct val="35000"/>
            </a:spcAft>
            <a:buNone/>
          </a:pPr>
          <a:r>
            <a:rPr lang="en-GB" sz="1500" kern="1200"/>
            <a:t>English Language	      1 GCSE</a:t>
          </a:r>
          <a:endParaRPr lang="en-US" sz="1500" kern="1200"/>
        </a:p>
      </dsp:txBody>
      <dsp:txXfrm>
        <a:off x="720956" y="783186"/>
        <a:ext cx="4550899" cy="624204"/>
      </dsp:txXfrm>
    </dsp:sp>
    <dsp:sp modelId="{90CA45E9-0F14-41A5-A19F-6AB7D29117B3}">
      <dsp:nvSpPr>
        <dsp:cNvPr id="0" name=""/>
        <dsp:cNvSpPr/>
      </dsp:nvSpPr>
      <dsp:spPr>
        <a:xfrm>
          <a:off x="0" y="1563443"/>
          <a:ext cx="5271856" cy="624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DD6BE-2C6F-4E75-B5AC-2BAA39DC522B}">
      <dsp:nvSpPr>
        <dsp:cNvPr id="0" name=""/>
        <dsp:cNvSpPr/>
      </dsp:nvSpPr>
      <dsp:spPr>
        <a:xfrm>
          <a:off x="188822" y="1703889"/>
          <a:ext cx="343312" cy="3433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4FF19-4A7F-47E7-B71D-B678169FE406}">
      <dsp:nvSpPr>
        <dsp:cNvPr id="0" name=""/>
        <dsp:cNvSpPr/>
      </dsp:nvSpPr>
      <dsp:spPr>
        <a:xfrm>
          <a:off x="720956" y="1563443"/>
          <a:ext cx="4550899" cy="62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62" tIns="66062" rIns="66062" bIns="66062" numCol="1" spcCol="1270" anchor="ctr" anchorCtr="0">
          <a:noAutofit/>
        </a:bodyPr>
        <a:lstStyle/>
        <a:p>
          <a:pPr marL="0" lvl="0" indent="0" algn="l" defTabSz="666750">
            <a:lnSpc>
              <a:spcPct val="100000"/>
            </a:lnSpc>
            <a:spcBef>
              <a:spcPct val="0"/>
            </a:spcBef>
            <a:spcAft>
              <a:spcPct val="35000"/>
            </a:spcAft>
            <a:buNone/>
          </a:pPr>
          <a:r>
            <a:rPr lang="en-GB" sz="1500" kern="1200"/>
            <a:t>English Literature 	      1 GCSE</a:t>
          </a:r>
          <a:endParaRPr lang="en-US" sz="1500" kern="1200"/>
        </a:p>
      </dsp:txBody>
      <dsp:txXfrm>
        <a:off x="720956" y="1563443"/>
        <a:ext cx="4550899" cy="624204"/>
      </dsp:txXfrm>
    </dsp:sp>
    <dsp:sp modelId="{CEB84EB2-C8EE-4149-B2D7-CBAE3A7F0B85}">
      <dsp:nvSpPr>
        <dsp:cNvPr id="0" name=""/>
        <dsp:cNvSpPr/>
      </dsp:nvSpPr>
      <dsp:spPr>
        <a:xfrm>
          <a:off x="0" y="2343699"/>
          <a:ext cx="5271856" cy="624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70FE5-7105-4053-B50A-C97FC2D45F3F}">
      <dsp:nvSpPr>
        <dsp:cNvPr id="0" name=""/>
        <dsp:cNvSpPr/>
      </dsp:nvSpPr>
      <dsp:spPr>
        <a:xfrm>
          <a:off x="188822" y="2484145"/>
          <a:ext cx="343312" cy="3433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D6B70-BCD5-49C1-B695-B5400CCDC5CA}">
      <dsp:nvSpPr>
        <dsp:cNvPr id="0" name=""/>
        <dsp:cNvSpPr/>
      </dsp:nvSpPr>
      <dsp:spPr>
        <a:xfrm>
          <a:off x="720956" y="2343699"/>
          <a:ext cx="4550899" cy="62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62" tIns="66062" rIns="66062" bIns="66062" numCol="1" spcCol="1270" anchor="ctr" anchorCtr="0">
          <a:noAutofit/>
        </a:bodyPr>
        <a:lstStyle/>
        <a:p>
          <a:pPr marL="0" lvl="0" indent="0" algn="l" defTabSz="666750">
            <a:lnSpc>
              <a:spcPct val="100000"/>
            </a:lnSpc>
            <a:spcBef>
              <a:spcPct val="0"/>
            </a:spcBef>
            <a:spcAft>
              <a:spcPct val="35000"/>
            </a:spcAft>
            <a:buNone/>
          </a:pPr>
          <a:r>
            <a:rPr lang="en-GB" sz="1500" kern="1200"/>
            <a:t>Mathematics		      1 GCSE</a:t>
          </a:r>
          <a:endParaRPr lang="en-US" sz="1500" kern="1200"/>
        </a:p>
      </dsp:txBody>
      <dsp:txXfrm>
        <a:off x="720956" y="2343699"/>
        <a:ext cx="4550899" cy="624204"/>
      </dsp:txXfrm>
    </dsp:sp>
    <dsp:sp modelId="{B1F3F21C-F515-4A66-8CF8-E5FD345C3509}">
      <dsp:nvSpPr>
        <dsp:cNvPr id="0" name=""/>
        <dsp:cNvSpPr/>
      </dsp:nvSpPr>
      <dsp:spPr>
        <a:xfrm>
          <a:off x="0" y="3123955"/>
          <a:ext cx="5271856" cy="6242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9FD9D-9CB1-4162-B5E1-EFD97B00C1E7}">
      <dsp:nvSpPr>
        <dsp:cNvPr id="0" name=""/>
        <dsp:cNvSpPr/>
      </dsp:nvSpPr>
      <dsp:spPr>
        <a:xfrm>
          <a:off x="188822" y="3264401"/>
          <a:ext cx="343312" cy="3433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485289-CF34-4160-841F-C404E10196D8}">
      <dsp:nvSpPr>
        <dsp:cNvPr id="0" name=""/>
        <dsp:cNvSpPr/>
      </dsp:nvSpPr>
      <dsp:spPr>
        <a:xfrm>
          <a:off x="720956" y="3123955"/>
          <a:ext cx="4550899" cy="624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62" tIns="66062" rIns="66062" bIns="66062" numCol="1" spcCol="1270" anchor="ctr" anchorCtr="0">
          <a:noAutofit/>
        </a:bodyPr>
        <a:lstStyle/>
        <a:p>
          <a:pPr marL="0" lvl="0" indent="0" algn="l" defTabSz="666750">
            <a:lnSpc>
              <a:spcPct val="100000"/>
            </a:lnSpc>
            <a:spcBef>
              <a:spcPct val="0"/>
            </a:spcBef>
            <a:spcAft>
              <a:spcPct val="35000"/>
            </a:spcAft>
            <a:buNone/>
          </a:pPr>
          <a:r>
            <a:rPr lang="en-GB" sz="1500" kern="1200"/>
            <a:t>Science 		      2 or 3 GCSEs</a:t>
          </a:r>
          <a:endParaRPr lang="en-US" sz="1500" kern="1200"/>
        </a:p>
      </dsp:txBody>
      <dsp:txXfrm>
        <a:off x="720956" y="3123955"/>
        <a:ext cx="4550899" cy="624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13E8D-5868-4BD7-846D-4F69138217C9}">
      <dsp:nvSpPr>
        <dsp:cNvPr id="0" name=""/>
        <dsp:cNvSpPr/>
      </dsp:nvSpPr>
      <dsp:spPr>
        <a:xfrm>
          <a:off x="0" y="417"/>
          <a:ext cx="8522563" cy="975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BD0D54-4818-4147-A357-4FE46AD2D8FC}">
      <dsp:nvSpPr>
        <dsp:cNvPr id="0" name=""/>
        <dsp:cNvSpPr/>
      </dsp:nvSpPr>
      <dsp:spPr>
        <a:xfrm>
          <a:off x="295195" y="219983"/>
          <a:ext cx="536719" cy="5367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949864-2EB6-4201-B84F-93775D9B27E8}">
      <dsp:nvSpPr>
        <dsp:cNvPr id="0" name=""/>
        <dsp:cNvSpPr/>
      </dsp:nvSpPr>
      <dsp:spPr>
        <a:xfrm>
          <a:off x="1127110" y="417"/>
          <a:ext cx="7395452" cy="97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8" tIns="103278" rIns="103278" bIns="103278" numCol="1" spcCol="1270" anchor="ctr" anchorCtr="0">
          <a:noAutofit/>
        </a:bodyPr>
        <a:lstStyle/>
        <a:p>
          <a:pPr marL="0" lvl="0" indent="0" algn="l" defTabSz="844550">
            <a:lnSpc>
              <a:spcPct val="100000"/>
            </a:lnSpc>
            <a:spcBef>
              <a:spcPct val="0"/>
            </a:spcBef>
            <a:spcAft>
              <a:spcPct val="35000"/>
            </a:spcAft>
            <a:buNone/>
          </a:pPr>
          <a:r>
            <a:rPr lang="en-GB" sz="1900" kern="1200"/>
            <a:t>Students will study between eight and nine qualification courses at Key Stage 4 and three of these will be subjects they opt to study. </a:t>
          </a:r>
          <a:endParaRPr lang="en-US" sz="1900" kern="1200"/>
        </a:p>
      </dsp:txBody>
      <dsp:txXfrm>
        <a:off x="1127110" y="417"/>
        <a:ext cx="7395452" cy="975853"/>
      </dsp:txXfrm>
    </dsp:sp>
    <dsp:sp modelId="{A772471F-003B-49B5-9E3D-58550F524C26}">
      <dsp:nvSpPr>
        <dsp:cNvPr id="0" name=""/>
        <dsp:cNvSpPr/>
      </dsp:nvSpPr>
      <dsp:spPr>
        <a:xfrm>
          <a:off x="0" y="1220233"/>
          <a:ext cx="8522563" cy="975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60F73B-EAB3-4B5F-81CD-039AADA17902}">
      <dsp:nvSpPr>
        <dsp:cNvPr id="0" name=""/>
        <dsp:cNvSpPr/>
      </dsp:nvSpPr>
      <dsp:spPr>
        <a:xfrm>
          <a:off x="295195" y="1439800"/>
          <a:ext cx="536719" cy="5367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B3881-4857-4BE1-BE99-9978A96B178B}">
      <dsp:nvSpPr>
        <dsp:cNvPr id="0" name=""/>
        <dsp:cNvSpPr/>
      </dsp:nvSpPr>
      <dsp:spPr>
        <a:xfrm>
          <a:off x="1127110" y="1220233"/>
          <a:ext cx="7395452" cy="97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8" tIns="103278" rIns="103278" bIns="103278" numCol="1" spcCol="1270" anchor="ctr" anchorCtr="0">
          <a:noAutofit/>
        </a:bodyPr>
        <a:lstStyle/>
        <a:p>
          <a:pPr marL="0" lvl="0" indent="0" algn="l" defTabSz="844550">
            <a:lnSpc>
              <a:spcPct val="100000"/>
            </a:lnSpc>
            <a:spcBef>
              <a:spcPct val="0"/>
            </a:spcBef>
            <a:spcAft>
              <a:spcPct val="35000"/>
            </a:spcAft>
            <a:buNone/>
          </a:pPr>
          <a:r>
            <a:rPr lang="en-GB" sz="1900" b="1" kern="1200"/>
            <a:t>They must choose one option from each of the three blocks and one reserve choice from each block.  </a:t>
          </a:r>
          <a:endParaRPr lang="en-US" sz="1900" kern="1200"/>
        </a:p>
      </dsp:txBody>
      <dsp:txXfrm>
        <a:off x="1127110" y="1220233"/>
        <a:ext cx="7395452" cy="975853"/>
      </dsp:txXfrm>
    </dsp:sp>
    <dsp:sp modelId="{4EC4E47B-3938-4C97-A5D8-AF843D3C6A2F}">
      <dsp:nvSpPr>
        <dsp:cNvPr id="0" name=""/>
        <dsp:cNvSpPr/>
      </dsp:nvSpPr>
      <dsp:spPr>
        <a:xfrm>
          <a:off x="0" y="2440049"/>
          <a:ext cx="8522563" cy="9758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4FDE2-5C6A-44B1-9B33-5D315710CA6C}">
      <dsp:nvSpPr>
        <dsp:cNvPr id="0" name=""/>
        <dsp:cNvSpPr/>
      </dsp:nvSpPr>
      <dsp:spPr>
        <a:xfrm>
          <a:off x="295195" y="2659616"/>
          <a:ext cx="536719" cy="53671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225F3-830B-43A7-B07A-4668C3B67475}">
      <dsp:nvSpPr>
        <dsp:cNvPr id="0" name=""/>
        <dsp:cNvSpPr/>
      </dsp:nvSpPr>
      <dsp:spPr>
        <a:xfrm>
          <a:off x="1127110" y="2440049"/>
          <a:ext cx="7395452" cy="975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78" tIns="103278" rIns="103278" bIns="103278" numCol="1" spcCol="1270" anchor="ctr" anchorCtr="0">
          <a:noAutofit/>
        </a:bodyPr>
        <a:lstStyle/>
        <a:p>
          <a:pPr marL="0" lvl="0" indent="0" algn="l" defTabSz="844550">
            <a:lnSpc>
              <a:spcPct val="100000"/>
            </a:lnSpc>
            <a:spcBef>
              <a:spcPct val="0"/>
            </a:spcBef>
            <a:spcAft>
              <a:spcPct val="35000"/>
            </a:spcAft>
            <a:buNone/>
          </a:pPr>
          <a:r>
            <a:rPr lang="en-GB" sz="1900" b="1" kern="1200"/>
            <a:t>You must put these six choices into a preference order on the form. </a:t>
          </a:r>
          <a:endParaRPr lang="en-US" sz="1900" kern="1200"/>
        </a:p>
      </dsp:txBody>
      <dsp:txXfrm>
        <a:off x="1127110" y="2440049"/>
        <a:ext cx="7395452" cy="9758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701AB5-31E7-4D46-9AEF-4E14BC0B4277}" type="datetimeFigureOut">
              <a:rPr lang="en-GB" smtClean="0"/>
              <a:t>13/04/2026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04E374-8190-498A-9373-D2805B38E722}" type="slidenum">
              <a:rPr lang="en-GB" smtClean="0"/>
              <a:t>‹#›</a:t>
            </a:fld>
            <a:endParaRPr lang="en-GB"/>
          </a:p>
        </p:txBody>
      </p:sp>
    </p:spTree>
    <p:extLst>
      <p:ext uri="{BB962C8B-B14F-4D97-AF65-F5344CB8AC3E}">
        <p14:creationId xmlns:p14="http://schemas.microsoft.com/office/powerpoint/2010/main" val="3410544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200" dirty="0">
                <a:effectLst/>
                <a:latin typeface="Aptos" panose="020B0004020202020204" pitchFamily="34" charset="0"/>
                <a:ea typeface="Aptos" panose="020B0004020202020204" pitchFamily="34" charset="0"/>
                <a:cs typeface="Times New Roman" panose="02020603050405020304" pitchFamily="18" charset="0"/>
              </a:rPr>
              <a:t>Welcome</a:t>
            </a:r>
          </a:p>
          <a:p>
            <a:pPr marL="342900" lvl="0" indent="-342900">
              <a:lnSpc>
                <a:spcPct val="107000"/>
              </a:lnSpc>
              <a:buFont typeface="Symbol" panose="05050102010706020507" pitchFamily="18" charset="2"/>
              <a:buChar char=""/>
            </a:pPr>
            <a:r>
              <a:rPr lang="en-GB" sz="1200" dirty="0">
                <a:effectLst/>
                <a:latin typeface="Aptos" panose="020B0004020202020204" pitchFamily="34" charset="0"/>
                <a:ea typeface="Aptos" panose="020B0004020202020204" pitchFamily="34" charset="0"/>
                <a:cs typeface="Times New Roman" panose="02020603050405020304" pitchFamily="18" charset="0"/>
              </a:rPr>
              <a:t>Big step in your child’s education since the first chance they have had a choice about their studies. </a:t>
            </a:r>
          </a:p>
          <a:p>
            <a:pPr marL="342900" lvl="0" indent="-342900">
              <a:lnSpc>
                <a:spcPct val="107000"/>
              </a:lnSpc>
              <a:spcAft>
                <a:spcPts val="800"/>
              </a:spcAft>
              <a:buFont typeface="Symbol" panose="05050102010706020507" pitchFamily="18" charset="2"/>
              <a:buChar char=""/>
            </a:pPr>
            <a:r>
              <a:rPr lang="en-GB" sz="1200" dirty="0">
                <a:effectLst/>
                <a:latin typeface="Aptos" panose="020B0004020202020204" pitchFamily="34" charset="0"/>
                <a:ea typeface="Aptos" panose="020B0004020202020204" pitchFamily="34" charset="0"/>
                <a:cs typeface="Times New Roman" panose="02020603050405020304" pitchFamily="18" charset="0"/>
              </a:rPr>
              <a:t>This evening to provide you with more information about the process, including key dates, different options available and advice. All of this information is also in the booklet given to you earlier. </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1</a:t>
            </a:fld>
            <a:endParaRPr lang="en-GB"/>
          </a:p>
        </p:txBody>
      </p:sp>
    </p:spTree>
    <p:extLst>
      <p:ext uri="{BB962C8B-B14F-4D97-AF65-F5344CB8AC3E}">
        <p14:creationId xmlns:p14="http://schemas.microsoft.com/office/powerpoint/2010/main" val="177531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02C8E-FDCD-4343-8FC3-8228E1EC0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B3A4E-AB13-A9F3-F318-11AA1D611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F03C1-E808-56FE-79D2-3B09A39FF39F}"/>
              </a:ext>
            </a:extLst>
          </p:cNvPr>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The majority of the courses we offer are GCSEs, which is the more traditional qualification at Key Stage 4, but we do offer three courses, which are not GCSEs but rather vocational courses.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Vocational courses are work related qualifications suitable for a wide range of students, built to accommodate the needs of employers and allow progression to university. They provide a more practical, real-world approach to learning alongside a key theoretical background. The combination of theory and practical lessons makes these courses more suitable for some of our students.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I would like to stress that vocational courses are considered the equivalent to GCSEs by post 16 colleges. However, some colleges do limit the number of vocational courses a student can have as qualifications if they apply to them and therefore I would strongly advise you to check the websites of the colleges you may apply to in Year 11.</a:t>
            </a:r>
          </a:p>
          <a:p>
            <a:endParaRPr lang="en-GB" dirty="0"/>
          </a:p>
        </p:txBody>
      </p:sp>
      <p:sp>
        <p:nvSpPr>
          <p:cNvPr id="4" name="Slide Number Placeholder 3">
            <a:extLst>
              <a:ext uri="{FF2B5EF4-FFF2-40B4-BE49-F238E27FC236}">
                <a16:creationId xmlns:a16="http://schemas.microsoft.com/office/drawing/2014/main" id="{21E340F1-0127-F296-02B0-7806B391125C}"/>
              </a:ext>
            </a:extLst>
          </p:cNvPr>
          <p:cNvSpPr>
            <a:spLocks noGrp="1"/>
          </p:cNvSpPr>
          <p:nvPr>
            <p:ph type="sldNum" sz="quarter" idx="5"/>
          </p:nvPr>
        </p:nvSpPr>
        <p:spPr/>
        <p:txBody>
          <a:bodyPr/>
          <a:lstStyle/>
          <a:p>
            <a:fld id="{3104E374-8190-498A-9373-D2805B38E722}" type="slidenum">
              <a:rPr lang="en-GB" smtClean="0"/>
              <a:t>10</a:t>
            </a:fld>
            <a:endParaRPr lang="en-GB"/>
          </a:p>
        </p:txBody>
      </p:sp>
    </p:spTree>
    <p:extLst>
      <p:ext uri="{BB962C8B-B14F-4D97-AF65-F5344CB8AC3E}">
        <p14:creationId xmlns:p14="http://schemas.microsoft.com/office/powerpoint/2010/main" val="359107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05BDC-600B-A775-E65A-4A4F6D791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D82841-2BEC-3300-A6D3-C05A59C74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F62B9-6CD3-2E41-FD37-F6A34BE26C1D}"/>
              </a:ext>
            </a:extLst>
          </p:cNvPr>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Aptos" panose="020B0004020202020204" pitchFamily="34" charset="0"/>
                <a:cs typeface="Times New Roman" panose="02020603050405020304" pitchFamily="18" charset="0"/>
              </a:rPr>
              <a:t>The English Baccalaureate </a:t>
            </a:r>
            <a:r>
              <a:rPr lang="en-GB" sz="1200" dirty="0">
                <a:solidFill>
                  <a:srgbClr val="0B0C0C"/>
                </a:solidFill>
                <a:effectLst/>
                <a:latin typeface="Arial" panose="020B0604020202020204" pitchFamily="34" charset="0"/>
                <a:ea typeface="Aptos" panose="020B0004020202020204" pitchFamily="34" charset="0"/>
                <a:cs typeface="Times New Roman" panose="02020603050405020304" pitchFamily="18" charset="0"/>
              </a:rPr>
              <a:t>is a set of subjects at </a:t>
            </a:r>
            <a:r>
              <a:rPr lang="en-GB" sz="1200" dirty="0">
                <a:effectLst/>
                <a:latin typeface="Arial" panose="020B0604020202020204" pitchFamily="34" charset="0"/>
                <a:ea typeface="Aptos" panose="020B0004020202020204" pitchFamily="34" charset="0"/>
                <a:cs typeface="Times New Roman" panose="02020603050405020304" pitchFamily="18" charset="0"/>
              </a:rPr>
              <a:t>GCSE</a:t>
            </a:r>
            <a:r>
              <a:rPr lang="en-GB" sz="1200" dirty="0">
                <a:solidFill>
                  <a:srgbClr val="0B0C0C"/>
                </a:solidFill>
                <a:effectLst/>
                <a:latin typeface="Arial" panose="020B0604020202020204" pitchFamily="34" charset="0"/>
                <a:ea typeface="Aptos" panose="020B0004020202020204" pitchFamily="34" charset="0"/>
                <a:cs typeface="Times New Roman" panose="02020603050405020304" pitchFamily="18" charset="0"/>
              </a:rPr>
              <a:t> that keeps young people’s options open for further study and future careers. It is made up of the subjects which are considered essential to many degrees and open up lots of doors.</a:t>
            </a: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1500"/>
              </a:spcBef>
              <a:spcAft>
                <a:spcPts val="1500"/>
              </a:spcAft>
            </a:pPr>
            <a:r>
              <a:rPr lang="en-GB" sz="1200" dirty="0">
                <a:solidFill>
                  <a:srgbClr val="0B0C0C"/>
                </a:solidFill>
                <a:effectLst/>
                <a:latin typeface="Arial" panose="020B0604020202020204" pitchFamily="34" charset="0"/>
                <a:ea typeface="Times New Roman" panose="02020603050405020304" pitchFamily="18" charset="0"/>
              </a:rPr>
              <a:t>A study by the UCL Institute of Education shows that studying subjects included in the EBacc provides students with greater opportunities in further education and increases the likelihood that a pupil will stay on in full-time education. Sutton Trust research reveals that studying the EBacc can help improve a young person’s performance in English and Maths.</a:t>
            </a:r>
            <a:endParaRPr lang="en-GB" sz="1200" dirty="0">
              <a:effectLst/>
              <a:latin typeface="Times New Roman" panose="02020603050405020304" pitchFamily="18" charset="0"/>
              <a:ea typeface="Times New Roman" panose="02020603050405020304" pitchFamily="18" charset="0"/>
            </a:endParaRPr>
          </a:p>
          <a:p>
            <a:pPr>
              <a:spcBef>
                <a:spcPts val="1500"/>
              </a:spcBef>
              <a:spcAft>
                <a:spcPts val="1500"/>
              </a:spcAft>
            </a:pPr>
            <a:r>
              <a:rPr lang="en-GB" sz="1200" dirty="0">
                <a:solidFill>
                  <a:srgbClr val="0B0C0C"/>
                </a:solidFill>
                <a:effectLst/>
                <a:latin typeface="Arial" panose="020B0604020202020204" pitchFamily="34" charset="0"/>
                <a:ea typeface="Times New Roman" panose="02020603050405020304" pitchFamily="18" charset="0"/>
              </a:rPr>
              <a:t>For some students they may want to acquire the EBacc because it will support them to achieve a place in one of the best universities and open career opportunities. However, if a student does not study the subjects to acquire the EBacc it does not prevent them from going to university or bar them from applying to any university or career.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At Bassingbourn Village College we do recognise that this may not be the most appropriate pathway for some of our students and it is the choice of students and their parents as to whether they wish to complete the subjects specified to acquire the EBacc. </a:t>
            </a:r>
          </a:p>
          <a:p>
            <a:endParaRPr lang="en-GB" dirty="0"/>
          </a:p>
        </p:txBody>
      </p:sp>
      <p:sp>
        <p:nvSpPr>
          <p:cNvPr id="4" name="Slide Number Placeholder 3">
            <a:extLst>
              <a:ext uri="{FF2B5EF4-FFF2-40B4-BE49-F238E27FC236}">
                <a16:creationId xmlns:a16="http://schemas.microsoft.com/office/drawing/2014/main" id="{0D840BD4-5655-1A72-4DAE-4C32ED104BFD}"/>
              </a:ext>
            </a:extLst>
          </p:cNvPr>
          <p:cNvSpPr>
            <a:spLocks noGrp="1"/>
          </p:cNvSpPr>
          <p:nvPr>
            <p:ph type="sldNum" sz="quarter" idx="5"/>
          </p:nvPr>
        </p:nvSpPr>
        <p:spPr/>
        <p:txBody>
          <a:bodyPr/>
          <a:lstStyle/>
          <a:p>
            <a:fld id="{3104E374-8190-498A-9373-D2805B38E722}" type="slidenum">
              <a:rPr lang="en-GB" smtClean="0"/>
              <a:t>11</a:t>
            </a:fld>
            <a:endParaRPr lang="en-GB"/>
          </a:p>
        </p:txBody>
      </p:sp>
    </p:spTree>
    <p:extLst>
      <p:ext uri="{BB962C8B-B14F-4D97-AF65-F5344CB8AC3E}">
        <p14:creationId xmlns:p14="http://schemas.microsoft.com/office/powerpoint/2010/main" val="375886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Aptos" panose="020B0004020202020204" pitchFamily="34" charset="0"/>
                <a:cs typeface="Times New Roman" panose="02020603050405020304" pitchFamily="18" charset="0"/>
              </a:rPr>
              <a:t>The English Baccalaureate </a:t>
            </a:r>
            <a:r>
              <a:rPr lang="en-GB" sz="1200" dirty="0">
                <a:solidFill>
                  <a:srgbClr val="0B0C0C"/>
                </a:solidFill>
                <a:effectLst/>
                <a:latin typeface="Arial" panose="020B0604020202020204" pitchFamily="34" charset="0"/>
                <a:ea typeface="Aptos" panose="020B0004020202020204" pitchFamily="34" charset="0"/>
                <a:cs typeface="Times New Roman" panose="02020603050405020304" pitchFamily="18" charset="0"/>
              </a:rPr>
              <a:t>is a set of subjects at </a:t>
            </a:r>
            <a:r>
              <a:rPr lang="en-GB" sz="1200" dirty="0">
                <a:effectLst/>
                <a:latin typeface="Arial" panose="020B0604020202020204" pitchFamily="34" charset="0"/>
                <a:ea typeface="Aptos" panose="020B0004020202020204" pitchFamily="34" charset="0"/>
                <a:cs typeface="Times New Roman" panose="02020603050405020304" pitchFamily="18" charset="0"/>
              </a:rPr>
              <a:t>GCSE</a:t>
            </a:r>
            <a:r>
              <a:rPr lang="en-GB" sz="1200" dirty="0">
                <a:solidFill>
                  <a:srgbClr val="0B0C0C"/>
                </a:solidFill>
                <a:effectLst/>
                <a:latin typeface="Arial" panose="020B0604020202020204" pitchFamily="34" charset="0"/>
                <a:ea typeface="Aptos" panose="020B0004020202020204" pitchFamily="34" charset="0"/>
                <a:cs typeface="Times New Roman" panose="02020603050405020304" pitchFamily="18" charset="0"/>
              </a:rPr>
              <a:t> that keeps young people’s options open for further study and future careers. It is made up of the subjects which are considered essential to many degrees and open up lots of doors.</a:t>
            </a:r>
            <a:endParaRPr lang="en-GB" sz="12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1500"/>
              </a:spcBef>
              <a:spcAft>
                <a:spcPts val="1500"/>
              </a:spcAft>
            </a:pPr>
            <a:r>
              <a:rPr lang="en-GB" sz="1200" dirty="0">
                <a:solidFill>
                  <a:srgbClr val="0B0C0C"/>
                </a:solidFill>
                <a:effectLst/>
                <a:latin typeface="Arial" panose="020B0604020202020204" pitchFamily="34" charset="0"/>
                <a:ea typeface="Times New Roman" panose="02020603050405020304" pitchFamily="18" charset="0"/>
              </a:rPr>
              <a:t>A study by the UCL Institute of Education shows that studying subjects included in the EBacc provides students with greater opportunities in further education and increases the likelihood that a pupil will stay on in full-time education. Sutton Trust research reveals that studying the EBacc can help improve a young person’s performance in English and Maths.</a:t>
            </a:r>
            <a:endParaRPr lang="en-GB" sz="1200" dirty="0">
              <a:effectLst/>
              <a:latin typeface="Times New Roman" panose="02020603050405020304" pitchFamily="18" charset="0"/>
              <a:ea typeface="Times New Roman" panose="02020603050405020304" pitchFamily="18" charset="0"/>
            </a:endParaRPr>
          </a:p>
          <a:p>
            <a:pPr>
              <a:spcBef>
                <a:spcPts val="1500"/>
              </a:spcBef>
              <a:spcAft>
                <a:spcPts val="1500"/>
              </a:spcAft>
            </a:pPr>
            <a:r>
              <a:rPr lang="en-GB" sz="1200" dirty="0">
                <a:solidFill>
                  <a:srgbClr val="0B0C0C"/>
                </a:solidFill>
                <a:effectLst/>
                <a:latin typeface="Arial" panose="020B0604020202020204" pitchFamily="34" charset="0"/>
                <a:ea typeface="Times New Roman" panose="02020603050405020304" pitchFamily="18" charset="0"/>
              </a:rPr>
              <a:t>For some students they may want to acquire the EBacc because it will support them to achieve a place in one of the best universities and open career opportunities. However, if a student does not study the subjects to acquire the EBacc it does not prevent them from going to university or bar them from applying to any university or career.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At Bassingbourn Village College we do recognise that this may not be the most appropriate pathway for some of our students and it is the choice of students and their parents as to whether they wish to complete the subjects specified to acquire the EBacc. </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12</a:t>
            </a:fld>
            <a:endParaRPr lang="en-GB"/>
          </a:p>
        </p:txBody>
      </p:sp>
    </p:spTree>
    <p:extLst>
      <p:ext uri="{BB962C8B-B14F-4D97-AF65-F5344CB8AC3E}">
        <p14:creationId xmlns:p14="http://schemas.microsoft.com/office/powerpoint/2010/main" val="397300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341F9-9C6D-BE6A-4E6B-D60E0E228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A27F0-08DE-28AD-C5EA-31F73BC47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D1FABA-000B-AF5B-A32E-659FD256F5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E8D3FE-3811-217A-60D3-2DF785D5C6BF}"/>
              </a:ext>
            </a:extLst>
          </p:cNvPr>
          <p:cNvSpPr>
            <a:spLocks noGrp="1"/>
          </p:cNvSpPr>
          <p:nvPr>
            <p:ph type="sldNum" sz="quarter" idx="5"/>
          </p:nvPr>
        </p:nvSpPr>
        <p:spPr/>
        <p:txBody>
          <a:bodyPr/>
          <a:lstStyle/>
          <a:p>
            <a:fld id="{3104E374-8190-498A-9373-D2805B38E722}" type="slidenum">
              <a:rPr lang="en-GB" smtClean="0"/>
              <a:t>13</a:t>
            </a:fld>
            <a:endParaRPr lang="en-GB"/>
          </a:p>
        </p:txBody>
      </p:sp>
    </p:spTree>
    <p:extLst>
      <p:ext uri="{BB962C8B-B14F-4D97-AF65-F5344CB8AC3E}">
        <p14:creationId xmlns:p14="http://schemas.microsoft.com/office/powerpoint/2010/main" val="311236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Talk through the advice on the page and direct them to their booklet.</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Remind them of the importance of not choosing based on friends or teachers they like. </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14</a:t>
            </a:fld>
            <a:endParaRPr lang="en-GB"/>
          </a:p>
        </p:txBody>
      </p:sp>
    </p:spTree>
    <p:extLst>
      <p:ext uri="{BB962C8B-B14F-4D97-AF65-F5344CB8AC3E}">
        <p14:creationId xmlns:p14="http://schemas.microsoft.com/office/powerpoint/2010/main" val="419993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104E374-8190-498A-9373-D2805B38E722}" type="slidenum">
              <a:rPr lang="en-GB" smtClean="0"/>
              <a:t>15</a:t>
            </a:fld>
            <a:endParaRPr lang="en-GB"/>
          </a:p>
        </p:txBody>
      </p:sp>
    </p:spTree>
    <p:extLst>
      <p:ext uri="{BB962C8B-B14F-4D97-AF65-F5344CB8AC3E}">
        <p14:creationId xmlns:p14="http://schemas.microsoft.com/office/powerpoint/2010/main" val="66146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Yesterday, Year 8 during their curriculum day created a list of questions to ask the subject leads today and hopefully all the students have brought these along tonight to use.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Talk through bullet points on screen.</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16</a:t>
            </a:fld>
            <a:endParaRPr lang="en-GB"/>
          </a:p>
        </p:txBody>
      </p:sp>
    </p:spTree>
    <p:extLst>
      <p:ext uri="{BB962C8B-B14F-4D97-AF65-F5344CB8AC3E}">
        <p14:creationId xmlns:p14="http://schemas.microsoft.com/office/powerpoint/2010/main" val="370207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Options from available – give students time to think carefully and reflect on their choices and not rush to complete their form. It gives them time to discuss their choices with parents, mentors, staff at school, guidance meetings and older members of mentor group. It is not first come first served with the forms.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Guidance Meetings – discuss options with AL or member of SLT to check their reasons are good for their choices and may also look at their recent DP to discuss any other suitable subjects for them.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Submission of forms – must be completed and submitted by this date. This is the responsibility of the student to ensure this is completed. If they are not completed by the deadline, they will be processed last and this may impact on whether they get their option choices.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Provisional allocation of Key Stage 4 courses to Year 8 students – only provisional due to staffing changes – if someone leaves who is the only teacher who teaches this subject and we can not replace them we may have to remove the course, this would be a last resort. </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17</a:t>
            </a:fld>
            <a:endParaRPr lang="en-GB"/>
          </a:p>
        </p:txBody>
      </p:sp>
    </p:spTree>
    <p:extLst>
      <p:ext uri="{BB962C8B-B14F-4D97-AF65-F5344CB8AC3E}">
        <p14:creationId xmlns:p14="http://schemas.microsoft.com/office/powerpoint/2010/main" val="94629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C6AC6-3C4A-0A43-FF92-D8CDCB8AD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C9E0E-0C04-DF12-A514-90B82685B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48E65-CBBF-10AD-51AA-C02687B785AA}"/>
              </a:ext>
            </a:extLst>
          </p:cNvPr>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Must be completed by the deadline.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Must choose 1 first choice per option box and 1 reserve per option block. Meaning that you will have chosen six different subjects in total.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You must complete your order of preference and out them in the correct order – you don’t want to miss out on studying your first choice because you have not given proper thought to your preferences or tried to out smart the system.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Check the email confirmation carefully to ensure it is correct and if it is not come see me.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Any questions about the process, you can email myself or speak to a member of staff after this presentation.</a:t>
            </a:r>
          </a:p>
          <a:p>
            <a:endParaRPr lang="en-GB" dirty="0"/>
          </a:p>
        </p:txBody>
      </p:sp>
      <p:sp>
        <p:nvSpPr>
          <p:cNvPr id="4" name="Slide Number Placeholder 3">
            <a:extLst>
              <a:ext uri="{FF2B5EF4-FFF2-40B4-BE49-F238E27FC236}">
                <a16:creationId xmlns:a16="http://schemas.microsoft.com/office/drawing/2014/main" id="{0CBD4127-6E5F-4E07-E92C-CF02899EA32D}"/>
              </a:ext>
            </a:extLst>
          </p:cNvPr>
          <p:cNvSpPr>
            <a:spLocks noGrp="1"/>
          </p:cNvSpPr>
          <p:nvPr>
            <p:ph type="sldNum" sz="quarter" idx="5"/>
          </p:nvPr>
        </p:nvSpPr>
        <p:spPr/>
        <p:txBody>
          <a:bodyPr/>
          <a:lstStyle/>
          <a:p>
            <a:fld id="{3104E374-8190-498A-9373-D2805B38E722}" type="slidenum">
              <a:rPr lang="en-GB" smtClean="0"/>
              <a:t>18</a:t>
            </a:fld>
            <a:endParaRPr lang="en-GB"/>
          </a:p>
        </p:txBody>
      </p:sp>
    </p:spTree>
    <p:extLst>
      <p:ext uri="{BB962C8B-B14F-4D97-AF65-F5344CB8AC3E}">
        <p14:creationId xmlns:p14="http://schemas.microsoft.com/office/powerpoint/2010/main" val="1635467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Must be completed by the deadline.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Must choose 1 first choice per option box and 1 reserve per option block. Meaning that you will have chosen six different subjects in total.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You must complete your order of preference and out them in the correct order – you don’t want to miss out on studying your first choice because you have not given proper thought to your preferences or tried to out smart the system.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Check the email confirmation carefully to ensure it is correct and if it is not come see me.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Any questions about the process, you can email myself or speak to a member of staff after this presentation.</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19</a:t>
            </a:fld>
            <a:endParaRPr lang="en-GB"/>
          </a:p>
        </p:txBody>
      </p:sp>
    </p:spTree>
    <p:extLst>
      <p:ext uri="{BB962C8B-B14F-4D97-AF65-F5344CB8AC3E}">
        <p14:creationId xmlns:p14="http://schemas.microsoft.com/office/powerpoint/2010/main" val="360783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100" dirty="0">
                <a:effectLst/>
                <a:latin typeface="Aptos" panose="020B0004020202020204" pitchFamily="34" charset="0"/>
                <a:ea typeface="Aptos" panose="020B0004020202020204" pitchFamily="34" charset="0"/>
                <a:cs typeface="Times New Roman" panose="02020603050405020304" pitchFamily="18" charset="0"/>
              </a:rPr>
              <a:t>To provide all students with the opportunity to achieve excellent GCSE results, which will enable them to pursue their next chosen step in their education – </a:t>
            </a:r>
            <a:r>
              <a:rPr lang="en-GB" sz="1100" b="1" dirty="0">
                <a:effectLst/>
                <a:latin typeface="Aptos" panose="020B0004020202020204" pitchFamily="34" charset="0"/>
                <a:ea typeface="Aptos" panose="020B0004020202020204" pitchFamily="34" charset="0"/>
                <a:cs typeface="Times New Roman" panose="02020603050405020304" pitchFamily="18" charset="0"/>
              </a:rPr>
              <a:t>be that education, employment or training.</a:t>
            </a:r>
            <a:endParaRPr lang="en-GB"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100" dirty="0">
                <a:effectLst/>
                <a:latin typeface="Aptos" panose="020B0004020202020204" pitchFamily="34" charset="0"/>
                <a:ea typeface="Aptos" panose="020B0004020202020204" pitchFamily="34" charset="0"/>
                <a:cs typeface="Times New Roman" panose="02020603050405020304" pitchFamily="18" charset="0"/>
              </a:rPr>
              <a:t>To support students to develop the skills required for their future studies and eventually the workplace – </a:t>
            </a:r>
            <a:r>
              <a:rPr lang="en-GB" sz="1100" b="1" dirty="0">
                <a:effectLst/>
                <a:latin typeface="Aptos" panose="020B0004020202020204" pitchFamily="34" charset="0"/>
                <a:ea typeface="Aptos" panose="020B0004020202020204" pitchFamily="34" charset="0"/>
                <a:cs typeface="Times New Roman" panose="02020603050405020304" pitchFamily="18" charset="0"/>
              </a:rPr>
              <a:t>including good study skills, ability to work independently, take on additional responsibilities and good communications skills. </a:t>
            </a:r>
            <a:endParaRPr lang="en-GB"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100" dirty="0">
                <a:effectLst/>
                <a:latin typeface="Aptos" panose="020B0004020202020204" pitchFamily="34" charset="0"/>
                <a:ea typeface="Aptos" panose="020B0004020202020204" pitchFamily="34" charset="0"/>
                <a:cs typeface="Times New Roman" panose="02020603050405020304" pitchFamily="18" charset="0"/>
              </a:rPr>
              <a:t>To help all students to become respectful, resilient and responsible individuals.   </a:t>
            </a:r>
          </a:p>
          <a:p>
            <a:pPr marL="342900" lvl="0" indent="-342900">
              <a:lnSpc>
                <a:spcPct val="107000"/>
              </a:lnSpc>
              <a:spcAft>
                <a:spcPts val="800"/>
              </a:spcAft>
              <a:buFont typeface="Arial" panose="020B0604020202020204" pitchFamily="34" charset="0"/>
              <a:buChar char="•"/>
              <a:tabLst>
                <a:tab pos="457200" algn="l"/>
              </a:tabLst>
            </a:pPr>
            <a:r>
              <a:rPr lang="en-GB" sz="1100" dirty="0">
                <a:effectLst/>
                <a:latin typeface="Aptos" panose="020B0004020202020204" pitchFamily="34" charset="0"/>
                <a:ea typeface="Aptos" panose="020B0004020202020204" pitchFamily="34" charset="0"/>
                <a:cs typeface="Times New Roman" panose="02020603050405020304" pitchFamily="18" charset="0"/>
              </a:rPr>
              <a:t>To provide students with a wide range of enrichment opportunities – this includes external trips and visitors to </a:t>
            </a:r>
            <a:r>
              <a:rPr lang="en-GB" sz="1100" dirty="0" err="1">
                <a:effectLst/>
                <a:latin typeface="Aptos" panose="020B0004020202020204" pitchFamily="34" charset="0"/>
                <a:ea typeface="Aptos" panose="020B0004020202020204" pitchFamily="34" charset="0"/>
                <a:cs typeface="Times New Roman" panose="02020603050405020304" pitchFamily="18" charset="0"/>
              </a:rPr>
              <a:t>schholl</a:t>
            </a:r>
            <a:r>
              <a:rPr lang="en-GB" sz="1100" dirty="0">
                <a:effectLst/>
                <a:latin typeface="Aptos" panose="020B0004020202020204" pitchFamily="34" charset="0"/>
                <a:ea typeface="Aptos" panose="020B0004020202020204" pitchFamily="34" charset="0"/>
                <a:cs typeface="Times New Roman" panose="02020603050405020304" pitchFamily="18" charset="0"/>
              </a:rPr>
              <a:t> (</a:t>
            </a:r>
            <a:r>
              <a:rPr lang="en-GB" sz="1100" dirty="0" err="1">
                <a:effectLst/>
                <a:latin typeface="Aptos" panose="020B0004020202020204" pitchFamily="34" charset="0"/>
                <a:ea typeface="Aptos" panose="020B0004020202020204" pitchFamily="34" charset="0"/>
                <a:cs typeface="Times New Roman" panose="02020603050405020304" pitchFamily="18" charset="0"/>
              </a:rPr>
              <a:t>eg.</a:t>
            </a:r>
            <a:r>
              <a:rPr lang="en-GB" sz="1100" dirty="0">
                <a:effectLst/>
                <a:latin typeface="Aptos" panose="020B0004020202020204" pitchFamily="34" charset="0"/>
                <a:ea typeface="Aptos" panose="020B0004020202020204" pitchFamily="34" charset="0"/>
                <a:cs typeface="Times New Roman" panose="02020603050405020304" pitchFamily="18" charset="0"/>
              </a:rPr>
              <a:t> Latin students going to Rome, Geography field trips, Berlin trip for History, Theatre trips for English and Drama), but also opportunities not linked to their chosen subjects – sports clubs, drama club, Christmas Show and Dance show, college competitions. We encourage students to participate in such opportunities to ensure that they enjoy a range of positive experiences at BVC that build their confidence and skills. Also participating such opportunities provides them with examples of their positive qualities for their post 16 applications…</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2</a:t>
            </a:fld>
            <a:endParaRPr lang="en-GB"/>
          </a:p>
        </p:txBody>
      </p:sp>
    </p:spTree>
    <p:extLst>
      <p:ext uri="{BB962C8B-B14F-4D97-AF65-F5344CB8AC3E}">
        <p14:creationId xmlns:p14="http://schemas.microsoft.com/office/powerpoint/2010/main" val="189980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Your child must stay in education until they are 18 years old. The purpose of this is to ensure that all young people have acquired the skills and knowledge to enable them to pursue a future career.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For the majority of students this will lead to them attending one of the four colleges displayed, although some of our students do go to other colleges in Bedfordshire and Hertfordshire. Some of our students do decide to follow the route of apprenticeships as well. No matter the option our students choose, we support them when applying for their post 16 choices in Year 11.</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3</a:t>
            </a:fld>
            <a:endParaRPr lang="en-GB"/>
          </a:p>
        </p:txBody>
      </p:sp>
    </p:spTree>
    <p:extLst>
      <p:ext uri="{BB962C8B-B14F-4D97-AF65-F5344CB8AC3E}">
        <p14:creationId xmlns:p14="http://schemas.microsoft.com/office/powerpoint/2010/main" val="39897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40C1-E2AF-469E-B001-D7406D557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376ED-106A-0FAF-9D14-7DF4EACA8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533A6-60A1-6249-67D3-B357982D54DD}"/>
              </a:ext>
            </a:extLst>
          </p:cNvPr>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Your child must stay in education until they are 18 years old. The purpose of this is to ensure that all young people have acquired the skills and knowledge to enable them to pursue a future career.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For the majority of students this will lead to them attending one of the four colleges displayed, although some of our students do go to other colleges in Bedfordshire and Hertfordshire. Some of our students do decide to follow the route of apprenticeships as well. No matter the option our students choose, we support them when applying for their post 16 choices in Year 11.</a:t>
            </a:r>
          </a:p>
          <a:p>
            <a:endParaRPr lang="en-GB" dirty="0"/>
          </a:p>
        </p:txBody>
      </p:sp>
      <p:sp>
        <p:nvSpPr>
          <p:cNvPr id="4" name="Slide Number Placeholder 3">
            <a:extLst>
              <a:ext uri="{FF2B5EF4-FFF2-40B4-BE49-F238E27FC236}">
                <a16:creationId xmlns:a16="http://schemas.microsoft.com/office/drawing/2014/main" id="{7FF2096E-3D2F-1647-3B2A-C13C5AE922C8}"/>
              </a:ext>
            </a:extLst>
          </p:cNvPr>
          <p:cNvSpPr>
            <a:spLocks noGrp="1"/>
          </p:cNvSpPr>
          <p:nvPr>
            <p:ph type="sldNum" sz="quarter" idx="5"/>
          </p:nvPr>
        </p:nvSpPr>
        <p:spPr/>
        <p:txBody>
          <a:bodyPr/>
          <a:lstStyle/>
          <a:p>
            <a:fld id="{3104E374-8190-498A-9373-D2805B38E722}" type="slidenum">
              <a:rPr lang="en-GB" smtClean="0"/>
              <a:t>4</a:t>
            </a:fld>
            <a:endParaRPr lang="en-GB"/>
          </a:p>
        </p:txBody>
      </p:sp>
    </p:spTree>
    <p:extLst>
      <p:ext uri="{BB962C8B-B14F-4D97-AF65-F5344CB8AC3E}">
        <p14:creationId xmlns:p14="http://schemas.microsoft.com/office/powerpoint/2010/main" val="288983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Great time and consideration is taken to create the option blocks.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We want students to have a wide range of choice, which allows each student to choose a suitable pathway for their future study and careers plans.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The blocks have been created with knowledge of combinations and historical patterns. We have also used the feedback provided by Year 8 about their initial preferences from earlier this term to create the different combinations in the option blocks to ensure as many students as possible can study the options they wish to select.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Students will have the option to study vocational courses, the EBacc or a combination of the two.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Despite taking all of the above into consideration, some students unfortunately will be disappointed. We are sorry for this, but we are limited by the timetable as well.</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Over subscription will be tackled through the order of preference and the ability to put students in reserve subjects.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If a course is deemed not viable, which could be because not enough students choose it, a teachers leaves or any other reason, the students who have opted for this subject will have further meetings to discuss their choices.</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5</a:t>
            </a:fld>
            <a:endParaRPr lang="en-GB"/>
          </a:p>
        </p:txBody>
      </p:sp>
    </p:spTree>
    <p:extLst>
      <p:ext uri="{BB962C8B-B14F-4D97-AF65-F5344CB8AC3E}">
        <p14:creationId xmlns:p14="http://schemas.microsoft.com/office/powerpoint/2010/main" val="320271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0CB92-A8C5-765D-AC99-6EB46847E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CF151-0DAE-D6B8-B7D1-5AB1E52B84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1155C-FCC0-1CF0-2EB9-6824515C849A}"/>
              </a:ext>
            </a:extLst>
          </p:cNvPr>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Great time and consideration is taken to create the option blocks.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We want students to have a wide range of choice, which allows each student to choose a suitable pathway for their future study and careers plans.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The blocks have been created with knowledge of combinations and historical patterns. We have also used the feedback provided by Year 8 about their initial preferences from earlier this term to create the different combinations in the option blocks to ensure as many students as possible can study the options they wish to select.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Students will have the option to study vocational courses, the EBacc or a combination of the two.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Despite taking all of the above into consideration, some students unfortunately will be disappointed. We are sorry for this, but we are limited by the timetable as well.</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Over subscription will be tackled through the order of preference and the ability to put students in reserve subjects.</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If a course is deemed not viable, which could be because not enough students choose it, a teachers leaves or any other reason, the students who have opted for this subject will have further meetings to discuss their choices.</a:t>
            </a:r>
          </a:p>
          <a:p>
            <a:endParaRPr lang="en-GB" dirty="0"/>
          </a:p>
        </p:txBody>
      </p:sp>
      <p:sp>
        <p:nvSpPr>
          <p:cNvPr id="4" name="Slide Number Placeholder 3">
            <a:extLst>
              <a:ext uri="{FF2B5EF4-FFF2-40B4-BE49-F238E27FC236}">
                <a16:creationId xmlns:a16="http://schemas.microsoft.com/office/drawing/2014/main" id="{C28DD8FD-672D-83AD-76F6-552738B30914}"/>
              </a:ext>
            </a:extLst>
          </p:cNvPr>
          <p:cNvSpPr>
            <a:spLocks noGrp="1"/>
          </p:cNvSpPr>
          <p:nvPr>
            <p:ph type="sldNum" sz="quarter" idx="5"/>
          </p:nvPr>
        </p:nvSpPr>
        <p:spPr/>
        <p:txBody>
          <a:bodyPr/>
          <a:lstStyle/>
          <a:p>
            <a:fld id="{3104E374-8190-498A-9373-D2805B38E722}" type="slidenum">
              <a:rPr lang="en-GB" smtClean="0"/>
              <a:t>6</a:t>
            </a:fld>
            <a:endParaRPr lang="en-GB"/>
          </a:p>
        </p:txBody>
      </p:sp>
    </p:spTree>
    <p:extLst>
      <p:ext uri="{BB962C8B-B14F-4D97-AF65-F5344CB8AC3E}">
        <p14:creationId xmlns:p14="http://schemas.microsoft.com/office/powerpoint/2010/main" val="309177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not study both Art and 3D Design, since they are different options of the same subject and therefore cover the same content. Art focuses more on the skills of drawing and painting, whilst 3DDesgn focuses on the 3D aspect</a:t>
            </a:r>
            <a:r>
              <a:rPr lang="en-GB"/>
              <a:t>. </a:t>
            </a:r>
            <a:endParaRPr lang="en-GB" dirty="0"/>
          </a:p>
          <a:p>
            <a:r>
              <a:rPr lang="en-GB" b="0" i="0" dirty="0">
                <a:solidFill>
                  <a:srgbClr val="242424"/>
                </a:solidFill>
                <a:effectLst/>
                <a:latin typeface="Segoe UI" panose="020B0502040204020203" pitchFamily="34" charset="0"/>
              </a:rPr>
              <a:t>Students CANNOT choose both D&amp;T(Textiles) and D&amp;T (Product Design) as they are just different parts/options of the same course.</a:t>
            </a:r>
          </a:p>
          <a:p>
            <a:r>
              <a:rPr lang="en-GB" b="0" i="0" dirty="0">
                <a:solidFill>
                  <a:srgbClr val="242424"/>
                </a:solidFill>
                <a:effectLst/>
                <a:latin typeface="Segoe UI" panose="020B0502040204020203" pitchFamily="34" charset="0"/>
              </a:rPr>
              <a:t>However, on the options form students can put one of these options as their first choice and the other as a reserve choice. (e.g. They could put D&amp;T Textiles as a first choice for Block B and Product Design as a reserve choice for Block C.) </a:t>
            </a:r>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7</a:t>
            </a:fld>
            <a:endParaRPr lang="en-GB"/>
          </a:p>
        </p:txBody>
      </p:sp>
    </p:spTree>
    <p:extLst>
      <p:ext uri="{BB962C8B-B14F-4D97-AF65-F5344CB8AC3E}">
        <p14:creationId xmlns:p14="http://schemas.microsoft.com/office/powerpoint/2010/main" val="3748341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F37F6-9E26-2A2C-8FB5-DFF341871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EEDEC-3348-6B1E-8370-5E3710865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88F6C-A175-3757-248E-A77BDB3C9DC2}"/>
              </a:ext>
            </a:extLst>
          </p:cNvPr>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The majority of the courses we offer are GCSEs, which is the more traditional qualification at Key Stage 4, but we do offer three courses, which are not GCSEs but rather vocational courses.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Vocational courses are work related qualifications suitable for a wide range of students, built to accommodate the needs of employers and allow progression to university. They provide a more practical, real-world approach to learning alongside a key theoretical background. The combination of theory and practical lessons makes these courses more suitable for some of our students.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I would like to stress that vocational courses are considered the equivalent to GCSEs by post 16 colleges. However, some colleges do limit the number of vocational courses a student can have as qualifications if they apply to them and therefore I would strongly advise you to check the websites of the colleges you may apply to in Year 11.</a:t>
            </a:r>
          </a:p>
          <a:p>
            <a:endParaRPr lang="en-GB" dirty="0"/>
          </a:p>
        </p:txBody>
      </p:sp>
      <p:sp>
        <p:nvSpPr>
          <p:cNvPr id="4" name="Slide Number Placeholder 3">
            <a:extLst>
              <a:ext uri="{FF2B5EF4-FFF2-40B4-BE49-F238E27FC236}">
                <a16:creationId xmlns:a16="http://schemas.microsoft.com/office/drawing/2014/main" id="{5092F927-F358-21CA-C0AA-51E6DD782CF3}"/>
              </a:ext>
            </a:extLst>
          </p:cNvPr>
          <p:cNvSpPr>
            <a:spLocks noGrp="1"/>
          </p:cNvSpPr>
          <p:nvPr>
            <p:ph type="sldNum" sz="quarter" idx="5"/>
          </p:nvPr>
        </p:nvSpPr>
        <p:spPr/>
        <p:txBody>
          <a:bodyPr/>
          <a:lstStyle/>
          <a:p>
            <a:fld id="{3104E374-8190-498A-9373-D2805B38E722}" type="slidenum">
              <a:rPr lang="en-GB" smtClean="0"/>
              <a:t>8</a:t>
            </a:fld>
            <a:endParaRPr lang="en-GB"/>
          </a:p>
        </p:txBody>
      </p:sp>
    </p:spTree>
    <p:extLst>
      <p:ext uri="{BB962C8B-B14F-4D97-AF65-F5344CB8AC3E}">
        <p14:creationId xmlns:p14="http://schemas.microsoft.com/office/powerpoint/2010/main" val="93306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The majority of the courses we offer are GCSEs, which is the more traditional qualification at Key Stage 4, but we do offer three courses, which are not GCSEs but rather vocational courses.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Vocational courses are work related qualifications suitable for a wide range of students, built to accommodate the needs of employers and allow progression to university. They provide a more practical, real-world approach to learning alongside a key theoretical background. The combination of theory and practical lessons makes these courses more suitable for some of our students. </a:t>
            </a:r>
          </a:p>
          <a:p>
            <a:pPr>
              <a:lnSpc>
                <a:spcPct val="107000"/>
              </a:lnSpc>
              <a:spcAft>
                <a:spcPts val="800"/>
              </a:spcAft>
            </a:pPr>
            <a:r>
              <a:rPr lang="en-GB" sz="1200" dirty="0">
                <a:effectLst/>
                <a:latin typeface="Aptos" panose="020B0004020202020204" pitchFamily="34" charset="0"/>
                <a:ea typeface="Aptos" panose="020B0004020202020204" pitchFamily="34" charset="0"/>
                <a:cs typeface="Times New Roman" panose="02020603050405020304" pitchFamily="18" charset="0"/>
              </a:rPr>
              <a:t>I would like to stress that vocational courses are considered the equivalent to GCSEs by post 16 colleges. However, some colleges do limit the number of vocational courses a student can have as qualifications if they apply to them and therefore I would strongly advise you to check the websites of the colleges you may apply to in Year 11.</a:t>
            </a:r>
          </a:p>
          <a:p>
            <a:endParaRPr lang="en-GB" dirty="0"/>
          </a:p>
        </p:txBody>
      </p:sp>
      <p:sp>
        <p:nvSpPr>
          <p:cNvPr id="4" name="Slide Number Placeholder 3"/>
          <p:cNvSpPr>
            <a:spLocks noGrp="1"/>
          </p:cNvSpPr>
          <p:nvPr>
            <p:ph type="sldNum" sz="quarter" idx="5"/>
          </p:nvPr>
        </p:nvSpPr>
        <p:spPr/>
        <p:txBody>
          <a:bodyPr/>
          <a:lstStyle/>
          <a:p>
            <a:fld id="{3104E374-8190-498A-9373-D2805B38E722}" type="slidenum">
              <a:rPr lang="en-GB" smtClean="0"/>
              <a:t>9</a:t>
            </a:fld>
            <a:endParaRPr lang="en-GB"/>
          </a:p>
        </p:txBody>
      </p:sp>
    </p:spTree>
    <p:extLst>
      <p:ext uri="{BB962C8B-B14F-4D97-AF65-F5344CB8AC3E}">
        <p14:creationId xmlns:p14="http://schemas.microsoft.com/office/powerpoint/2010/main" val="367645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69EC-A9FF-1570-60CA-D175DFAB0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61AD95-6DAB-5084-98D8-2640170400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F9045A-91EF-F4AB-48E1-4F8F9BA661DE}"/>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5" name="Footer Placeholder 4">
            <a:extLst>
              <a:ext uri="{FF2B5EF4-FFF2-40B4-BE49-F238E27FC236}">
                <a16:creationId xmlns:a16="http://schemas.microsoft.com/office/drawing/2014/main" id="{3B235DD4-F1F1-1F66-AEEE-43D81C3C1D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186F8-40FC-AF3C-AD13-90AFFED83918}"/>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352483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385D-5E90-3268-10A1-5220D52D70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1B1C22-912A-088A-E84A-387373B350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D4625E-5D12-74AD-B8BB-66ECC732C84E}"/>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5" name="Footer Placeholder 4">
            <a:extLst>
              <a:ext uri="{FF2B5EF4-FFF2-40B4-BE49-F238E27FC236}">
                <a16:creationId xmlns:a16="http://schemas.microsoft.com/office/drawing/2014/main" id="{E51B621C-74B7-71B0-820A-86EB6CE919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FE7290-5C6B-3FF7-66E1-00F0DCF906C5}"/>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227225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90965F-7337-7F51-A861-47DC472DC8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7F01C4-DF03-AEAF-A220-CEBBAD9FE9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1CEAC4-4A45-11F0-060E-C74247C5C136}"/>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5" name="Footer Placeholder 4">
            <a:extLst>
              <a:ext uri="{FF2B5EF4-FFF2-40B4-BE49-F238E27FC236}">
                <a16:creationId xmlns:a16="http://schemas.microsoft.com/office/drawing/2014/main" id="{00365CD2-D49A-D795-40B0-AD6115BC5B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A7B3A-8922-276E-FF9B-2E1A18DA32E9}"/>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199937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38D8-9345-08C9-0C59-DDC62DF34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0AB894-7801-6CEF-FDE1-5C00071126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8B4A0-CC44-C57A-FED7-AB4714F0AEB2}"/>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5" name="Footer Placeholder 4">
            <a:extLst>
              <a:ext uri="{FF2B5EF4-FFF2-40B4-BE49-F238E27FC236}">
                <a16:creationId xmlns:a16="http://schemas.microsoft.com/office/drawing/2014/main" id="{502D6F57-184A-26A9-4EB8-29E5B55444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6ABA26-28E0-8ED1-708B-AA6F27369E71}"/>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385143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55C4-034D-4BA2-5B4C-C7A2002F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3F4A05-E06B-547C-3F01-807BD27F3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438BC-F1B9-083A-7631-2BFE564153BA}"/>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5" name="Footer Placeholder 4">
            <a:extLst>
              <a:ext uri="{FF2B5EF4-FFF2-40B4-BE49-F238E27FC236}">
                <a16:creationId xmlns:a16="http://schemas.microsoft.com/office/drawing/2014/main" id="{E61D873C-EAEB-026B-CD70-D23B00DC90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36358-A53D-6F37-B1EB-0EDF2D2904EB}"/>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271541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DE8B-52B0-BBB3-5E3B-6ED800B6C4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47BF66-027D-E007-58E1-D2D2FB8E9A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C8D8F3-0689-343D-8D38-4E27C0851C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2ECD31-8003-6C7E-1564-31CFF7BE5AAC}"/>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6" name="Footer Placeholder 5">
            <a:extLst>
              <a:ext uri="{FF2B5EF4-FFF2-40B4-BE49-F238E27FC236}">
                <a16:creationId xmlns:a16="http://schemas.microsoft.com/office/drawing/2014/main" id="{5FCCF634-A3BC-7E97-85CB-2CF13EC626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4CBB04-6ACF-1F60-50D3-A9867C99D58D}"/>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338761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6192-42FD-4357-6CE7-59689BDCB0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0DBAF2-5B1F-3962-AD25-620806EC8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F1851-C0EC-5CCA-81C7-2D6D4E8F51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077950-C4ED-10E5-870C-C80652827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2E1769-8531-F60A-3700-2D86197BD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F8E49B-C325-120D-DC8F-5BCEDE9E58E4}"/>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8" name="Footer Placeholder 7">
            <a:extLst>
              <a:ext uri="{FF2B5EF4-FFF2-40B4-BE49-F238E27FC236}">
                <a16:creationId xmlns:a16="http://schemas.microsoft.com/office/drawing/2014/main" id="{C2234A72-95A5-EBCD-5E62-14F0FA0F0E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15DFB6-8D65-32C8-C01C-9594B97F621F}"/>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404573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2F34-E487-9743-85F8-0F839D0296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FAA4DC-25E3-02C9-1049-FA7AF831D990}"/>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4" name="Footer Placeholder 3">
            <a:extLst>
              <a:ext uri="{FF2B5EF4-FFF2-40B4-BE49-F238E27FC236}">
                <a16:creationId xmlns:a16="http://schemas.microsoft.com/office/drawing/2014/main" id="{E74725F3-3F60-F2B4-F8DC-E5911193E8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ADFF90-AEEC-5A9A-75EE-6DA9F26E716A}"/>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3872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5E24E-0047-587D-1270-187C78CB7516}"/>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3" name="Footer Placeholder 2">
            <a:extLst>
              <a:ext uri="{FF2B5EF4-FFF2-40B4-BE49-F238E27FC236}">
                <a16:creationId xmlns:a16="http://schemas.microsoft.com/office/drawing/2014/main" id="{222B0CEC-6615-2390-D82A-B8CFD404CD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04D084-F26B-0055-0F55-E68551BAD202}"/>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149296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D265-F0EB-6798-8F93-D44A77A4F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9A6A53-FC12-413B-F54F-86FB9A409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E02B7B-2D67-C411-0B76-A0572BE58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3D75E-72F4-E07F-E28F-D5C58AA38704}"/>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6" name="Footer Placeholder 5">
            <a:extLst>
              <a:ext uri="{FF2B5EF4-FFF2-40B4-BE49-F238E27FC236}">
                <a16:creationId xmlns:a16="http://schemas.microsoft.com/office/drawing/2014/main" id="{3796FCBE-D77A-7A75-EE27-632C74B8DA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FFD18E-4643-2F7B-485B-4925F437F9CC}"/>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57641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73-3EBD-9E1D-32C6-57DAD9EF9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E45450-1E3D-442A-A93F-7FA65F934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7630E19-939C-177C-B61E-8A3135732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5E57B-4195-8355-87C0-70FFDE883F78}"/>
              </a:ext>
            </a:extLst>
          </p:cNvPr>
          <p:cNvSpPr>
            <a:spLocks noGrp="1"/>
          </p:cNvSpPr>
          <p:nvPr>
            <p:ph type="dt" sz="half" idx="10"/>
          </p:nvPr>
        </p:nvSpPr>
        <p:spPr/>
        <p:txBody>
          <a:bodyPr/>
          <a:lstStyle/>
          <a:p>
            <a:fld id="{E42B14F7-860D-402D-B709-828B3CF480D3}" type="datetimeFigureOut">
              <a:rPr lang="en-GB" smtClean="0"/>
              <a:t>13/04/2026</a:t>
            </a:fld>
            <a:endParaRPr lang="en-GB"/>
          </a:p>
        </p:txBody>
      </p:sp>
      <p:sp>
        <p:nvSpPr>
          <p:cNvPr id="6" name="Footer Placeholder 5">
            <a:extLst>
              <a:ext uri="{FF2B5EF4-FFF2-40B4-BE49-F238E27FC236}">
                <a16:creationId xmlns:a16="http://schemas.microsoft.com/office/drawing/2014/main" id="{7007184A-ADEE-62D2-9C1D-64745C39B6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507D80-7DD1-3B96-0AD7-6D1441540D0E}"/>
              </a:ext>
            </a:extLst>
          </p:cNvPr>
          <p:cNvSpPr>
            <a:spLocks noGrp="1"/>
          </p:cNvSpPr>
          <p:nvPr>
            <p:ph type="sldNum" sz="quarter" idx="12"/>
          </p:nvPr>
        </p:nvSpPr>
        <p:spPr/>
        <p:txBody>
          <a:bodyPr/>
          <a:lstStyle/>
          <a:p>
            <a:fld id="{7CDF5681-A67E-4AA8-87B7-0909DC097408}" type="slidenum">
              <a:rPr lang="en-GB" smtClean="0"/>
              <a:t>‹#›</a:t>
            </a:fld>
            <a:endParaRPr lang="en-GB"/>
          </a:p>
        </p:txBody>
      </p:sp>
    </p:spTree>
    <p:extLst>
      <p:ext uri="{BB962C8B-B14F-4D97-AF65-F5344CB8AC3E}">
        <p14:creationId xmlns:p14="http://schemas.microsoft.com/office/powerpoint/2010/main" val="17972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AAB271-36B3-6AA0-7C4B-5F621FC30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5B79BB-B969-5234-7B4A-2A4FFC2E6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A07808-4AEE-71AD-9A93-CFDA2DC44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2B14F7-860D-402D-B709-828B3CF480D3}" type="datetimeFigureOut">
              <a:rPr lang="en-GB" smtClean="0"/>
              <a:t>13/04/2026</a:t>
            </a:fld>
            <a:endParaRPr lang="en-GB"/>
          </a:p>
        </p:txBody>
      </p:sp>
      <p:sp>
        <p:nvSpPr>
          <p:cNvPr id="5" name="Footer Placeholder 4">
            <a:extLst>
              <a:ext uri="{FF2B5EF4-FFF2-40B4-BE49-F238E27FC236}">
                <a16:creationId xmlns:a16="http://schemas.microsoft.com/office/drawing/2014/main" id="{F8298A4E-EF12-9634-63AB-E8900A6EC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BF341C4-DD6F-FB97-4A91-A42F41E4B2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F5681-A67E-4AA8-87B7-0909DC097408}" type="slidenum">
              <a:rPr lang="en-GB" smtClean="0"/>
              <a:t>‹#›</a:t>
            </a:fld>
            <a:endParaRPr lang="en-GB"/>
          </a:p>
        </p:txBody>
      </p:sp>
    </p:spTree>
    <p:extLst>
      <p:ext uri="{BB962C8B-B14F-4D97-AF65-F5344CB8AC3E}">
        <p14:creationId xmlns:p14="http://schemas.microsoft.com/office/powerpoint/2010/main" val="2623913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1416-F6D0-FE9C-76D3-C75B0A750712}"/>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954212D-E97B-69A8-1932-AFE47AF2B81C}"/>
              </a:ext>
            </a:extLst>
          </p:cNvPr>
          <p:cNvSpPr>
            <a:spLocks noGrp="1"/>
          </p:cNvSpPr>
          <p:nvPr>
            <p:ph type="subTitle" idx="1"/>
          </p:nvPr>
        </p:nvSpPr>
        <p:spPr/>
        <p:txBody>
          <a:bodyPr/>
          <a:lstStyle/>
          <a:p>
            <a:endParaRPr lang="en-GB"/>
          </a:p>
        </p:txBody>
      </p:sp>
      <p:sp>
        <p:nvSpPr>
          <p:cNvPr id="4" name="Rectangle 2">
            <a:extLst>
              <a:ext uri="{FF2B5EF4-FFF2-40B4-BE49-F238E27FC236}">
                <a16:creationId xmlns:a16="http://schemas.microsoft.com/office/drawing/2014/main" id="{41A8F45E-BFA3-AF74-4698-74F6461E223E}"/>
              </a:ext>
            </a:extLst>
          </p:cNvPr>
          <p:cNvSpPr>
            <a:spLocks noChangeArrowheads="1"/>
          </p:cNvSpPr>
          <p:nvPr/>
        </p:nvSpPr>
        <p:spPr bwMode="auto">
          <a:xfrm>
            <a:off x="14287" y="14288"/>
            <a:ext cx="12177713" cy="2166937"/>
          </a:xfrm>
          <a:prstGeom prst="rect">
            <a:avLst/>
          </a:prstGeom>
          <a:solidFill>
            <a:srgbClr val="00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5" name="Rectangle 2">
            <a:extLst>
              <a:ext uri="{FF2B5EF4-FFF2-40B4-BE49-F238E27FC236}">
                <a16:creationId xmlns:a16="http://schemas.microsoft.com/office/drawing/2014/main" id="{40CEC87A-0FD0-3C66-B83F-4F1CC52EA266}"/>
              </a:ext>
            </a:extLst>
          </p:cNvPr>
          <p:cNvSpPr>
            <a:spLocks noChangeArrowheads="1"/>
          </p:cNvSpPr>
          <p:nvPr/>
        </p:nvSpPr>
        <p:spPr bwMode="auto">
          <a:xfrm>
            <a:off x="-14287" y="6021889"/>
            <a:ext cx="12206287" cy="836111"/>
          </a:xfrm>
          <a:prstGeom prst="rect">
            <a:avLst/>
          </a:prstGeom>
          <a:solidFill>
            <a:srgbClr val="0000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pic>
        <p:nvPicPr>
          <p:cNvPr id="1027" name="Picture 3" descr="Bassingbourn Village College Archives - Cambridgeshire Village Colleges :  Cambridgeshire Village Colleges">
            <a:extLst>
              <a:ext uri="{FF2B5EF4-FFF2-40B4-BE49-F238E27FC236}">
                <a16:creationId xmlns:a16="http://schemas.microsoft.com/office/drawing/2014/main" id="{8C6C4F4C-53AA-A3E8-7D63-D562C0919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6"/>
            <a:ext cx="12206287" cy="401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Box 6">
            <a:extLst>
              <a:ext uri="{FF2B5EF4-FFF2-40B4-BE49-F238E27FC236}">
                <a16:creationId xmlns:a16="http://schemas.microsoft.com/office/drawing/2014/main" id="{CC169054-96BD-4CD4-69D3-18A42B6207DD}"/>
              </a:ext>
            </a:extLst>
          </p:cNvPr>
          <p:cNvSpPr txBox="1"/>
          <p:nvPr/>
        </p:nvSpPr>
        <p:spPr>
          <a:xfrm>
            <a:off x="-348060" y="186145"/>
            <a:ext cx="11799547" cy="2295244"/>
          </a:xfrm>
          <a:prstGeom prst="rect">
            <a:avLst/>
          </a:prstGeom>
          <a:noFill/>
        </p:spPr>
        <p:txBody>
          <a:bodyPr wrap="square">
            <a:spAutoFit/>
          </a:bodyPr>
          <a:lstStyle/>
          <a:p>
            <a:pPr marL="0" marR="0" indent="0" algn="l">
              <a:lnSpc>
                <a:spcPct val="119000"/>
              </a:lnSpc>
              <a:spcBef>
                <a:spcPts val="0"/>
              </a:spcBef>
              <a:spcAft>
                <a:spcPts val="600"/>
              </a:spcAft>
            </a:pPr>
            <a:r>
              <a:rPr lang="en-GB" sz="6000" b="1" kern="1400" dirty="0">
                <a:ln>
                  <a:noFill/>
                </a:ln>
                <a:solidFill>
                  <a:srgbClr val="C09100"/>
                </a:solidFill>
                <a:effectLst/>
                <a:latin typeface="Calibri" panose="020F0502020204030204" pitchFamily="34" charset="0"/>
              </a:rPr>
              <a:t>   </a:t>
            </a:r>
            <a:r>
              <a:rPr lang="en-GB" sz="5500" b="1" kern="1400" dirty="0">
                <a:ln>
                  <a:noFill/>
                </a:ln>
                <a:solidFill>
                  <a:srgbClr val="C09100"/>
                </a:solidFill>
                <a:effectLst/>
                <a:latin typeface="Calibri" panose="020F0502020204030204" pitchFamily="34" charset="0"/>
              </a:rPr>
              <a:t>Year 8 Key Stage 4 </a:t>
            </a:r>
            <a:r>
              <a:rPr lang="en-GB" sz="5500" b="1" kern="1400" dirty="0">
                <a:solidFill>
                  <a:srgbClr val="C09100"/>
                </a:solidFill>
                <a:latin typeface="Calibri" panose="020F0502020204030204" pitchFamily="34" charset="0"/>
              </a:rPr>
              <a:t>Options Process</a:t>
            </a:r>
            <a:endParaRPr lang="en-GB" sz="55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6000" kern="1400" dirty="0">
                <a:ln>
                  <a:noFill/>
                </a:ln>
                <a:solidFill>
                  <a:srgbClr val="000000"/>
                </a:solidFill>
                <a:effectLst/>
                <a:latin typeface="Calibri" panose="020F0502020204030204" pitchFamily="34" charset="0"/>
              </a:rPr>
              <a:t> </a:t>
            </a:r>
          </a:p>
        </p:txBody>
      </p:sp>
      <p:pic>
        <p:nvPicPr>
          <p:cNvPr id="1028" name="Picture 4" descr="Bassingbourn VC (@Bassingbournvc) / X">
            <a:extLst>
              <a:ext uri="{FF2B5EF4-FFF2-40B4-BE49-F238E27FC236}">
                <a16:creationId xmlns:a16="http://schemas.microsoft.com/office/drawing/2014/main" id="{4B97878B-5F61-39A8-A50F-F832FA898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3674" y="138613"/>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Box 8">
            <a:extLst>
              <a:ext uri="{FF2B5EF4-FFF2-40B4-BE49-F238E27FC236}">
                <a16:creationId xmlns:a16="http://schemas.microsoft.com/office/drawing/2014/main" id="{E66EC5E8-4D2F-D0D1-2558-6E14F6EBE2A8}"/>
              </a:ext>
            </a:extLst>
          </p:cNvPr>
          <p:cNvSpPr txBox="1"/>
          <p:nvPr/>
        </p:nvSpPr>
        <p:spPr>
          <a:xfrm>
            <a:off x="3038360" y="6021889"/>
            <a:ext cx="6116714" cy="1038811"/>
          </a:xfrm>
          <a:prstGeom prst="rect">
            <a:avLst/>
          </a:prstGeom>
          <a:noFill/>
        </p:spPr>
        <p:txBody>
          <a:bodyPr wrap="square">
            <a:spAutoFit/>
          </a:bodyPr>
          <a:lstStyle/>
          <a:p>
            <a:pPr marL="0" marR="0" indent="0" algn="ctr">
              <a:lnSpc>
                <a:spcPct val="119000"/>
              </a:lnSpc>
              <a:spcBef>
                <a:spcPts val="0"/>
              </a:spcBef>
              <a:spcAft>
                <a:spcPts val="600"/>
              </a:spcAft>
            </a:pPr>
            <a:r>
              <a:rPr lang="en-GB" sz="4000" b="1" kern="1400" dirty="0">
                <a:ln>
                  <a:noFill/>
                </a:ln>
                <a:solidFill>
                  <a:srgbClr val="C09100"/>
                </a:solidFill>
                <a:effectLst/>
                <a:latin typeface="Calibri" panose="020F0502020204030204" pitchFamily="34" charset="0"/>
              </a:rPr>
              <a:t>Class of 2029</a:t>
            </a:r>
            <a:endParaRPr lang="en-GB" sz="40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8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48544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5DCEFF-AF7A-702B-FBCC-510DF74D9F8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9A38442-BE61-D1A9-B6BC-F79E8352C10A}"/>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GCSE vs. Vocational Courses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ssingbourn VC (@Bassingbournvc) / X">
            <a:extLst>
              <a:ext uri="{FF2B5EF4-FFF2-40B4-BE49-F238E27FC236}">
                <a16:creationId xmlns:a16="http://schemas.microsoft.com/office/drawing/2014/main" id="{7949FA1B-47F2-3DE7-8257-0D2A94AE8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D03DA628-67D9-ECB0-D150-7DE0EDFA2C7D}"/>
              </a:ext>
            </a:extLst>
          </p:cNvPr>
          <p:cNvGraphicFramePr>
            <a:graphicFrameLocks noGrp="1"/>
          </p:cNvGraphicFramePr>
          <p:nvPr>
            <p:extLst>
              <p:ext uri="{D42A27DB-BD31-4B8C-83A1-F6EECF244321}">
                <p14:modId xmlns:p14="http://schemas.microsoft.com/office/powerpoint/2010/main" val="2526661195"/>
              </p:ext>
            </p:extLst>
          </p:nvPr>
        </p:nvGraphicFramePr>
        <p:xfrm>
          <a:off x="170542" y="2350008"/>
          <a:ext cx="7505116" cy="3840480"/>
        </p:xfrm>
        <a:graphic>
          <a:graphicData uri="http://schemas.openxmlformats.org/drawingml/2006/table">
            <a:tbl>
              <a:tblPr firstRow="1" bandRow="1">
                <a:tableStyleId>{21E4AEA4-8DFA-4A89-87EB-49C32662AFE0}</a:tableStyleId>
              </a:tblPr>
              <a:tblGrid>
                <a:gridCol w="3752558">
                  <a:extLst>
                    <a:ext uri="{9D8B030D-6E8A-4147-A177-3AD203B41FA5}">
                      <a16:colId xmlns:a16="http://schemas.microsoft.com/office/drawing/2014/main" val="1583388605"/>
                    </a:ext>
                  </a:extLst>
                </a:gridCol>
                <a:gridCol w="3752558">
                  <a:extLst>
                    <a:ext uri="{9D8B030D-6E8A-4147-A177-3AD203B41FA5}">
                      <a16:colId xmlns:a16="http://schemas.microsoft.com/office/drawing/2014/main" val="1942352623"/>
                    </a:ext>
                  </a:extLst>
                </a:gridCol>
              </a:tblGrid>
              <a:tr h="445084">
                <a:tc>
                  <a:txBody>
                    <a:bodyPr/>
                    <a:lstStyle/>
                    <a:p>
                      <a:pPr algn="ctr"/>
                      <a:r>
                        <a:rPr lang="en-GB" sz="2400" dirty="0"/>
                        <a:t>GCSE</a:t>
                      </a:r>
                    </a:p>
                  </a:txBody>
                  <a:tcPr/>
                </a:tc>
                <a:tc>
                  <a:txBody>
                    <a:bodyPr/>
                    <a:lstStyle/>
                    <a:p>
                      <a:pPr algn="ctr"/>
                      <a:r>
                        <a:rPr lang="en-GB" sz="2400" dirty="0"/>
                        <a:t>Vocational Courses</a:t>
                      </a:r>
                    </a:p>
                  </a:txBody>
                  <a:tcPr/>
                </a:tc>
                <a:extLst>
                  <a:ext uri="{0D108BD9-81ED-4DB2-BD59-A6C34878D82A}">
                    <a16:rowId xmlns:a16="http://schemas.microsoft.com/office/drawing/2014/main" val="3798886752"/>
                  </a:ext>
                </a:extLst>
              </a:tr>
              <a:tr h="623118">
                <a:tc>
                  <a:txBody>
                    <a:bodyPr/>
                    <a:lstStyle/>
                    <a:p>
                      <a:r>
                        <a:rPr lang="en-GB" dirty="0"/>
                        <a:t>Graded 9-1</a:t>
                      </a:r>
                    </a:p>
                  </a:txBody>
                  <a:tcPr/>
                </a:tc>
                <a:tc>
                  <a:txBody>
                    <a:bodyPr/>
                    <a:lstStyle/>
                    <a:p>
                      <a:r>
                        <a:rPr lang="en-GB" dirty="0"/>
                        <a:t>Graded Level 1, Level 2, Pass, Merit, Distinction, Distinction*</a:t>
                      </a:r>
                    </a:p>
                  </a:txBody>
                  <a:tcPr/>
                </a:tc>
                <a:extLst>
                  <a:ext uri="{0D108BD9-81ED-4DB2-BD59-A6C34878D82A}">
                    <a16:rowId xmlns:a16="http://schemas.microsoft.com/office/drawing/2014/main" val="498629010"/>
                  </a:ext>
                </a:extLst>
              </a:tr>
              <a:tr h="890169">
                <a:tc>
                  <a:txBody>
                    <a:bodyPr/>
                    <a:lstStyle/>
                    <a:p>
                      <a:r>
                        <a:rPr lang="en-GB" dirty="0"/>
                        <a:t>Mainly linear – most are assessed 100% by examinations at the end of Year 11.</a:t>
                      </a:r>
                    </a:p>
                  </a:txBody>
                  <a:tcPr/>
                </a:tc>
                <a:tc>
                  <a:txBody>
                    <a:bodyPr/>
                    <a:lstStyle/>
                    <a:p>
                      <a:r>
                        <a:rPr lang="en-GB" dirty="0"/>
                        <a:t>Combination of ongoing assessment and external examinations.</a:t>
                      </a:r>
                    </a:p>
                  </a:txBody>
                  <a:tcPr/>
                </a:tc>
                <a:extLst>
                  <a:ext uri="{0D108BD9-81ED-4DB2-BD59-A6C34878D82A}">
                    <a16:rowId xmlns:a16="http://schemas.microsoft.com/office/drawing/2014/main" val="4026073646"/>
                  </a:ext>
                </a:extLst>
              </a:tr>
              <a:tr h="1157219">
                <a:tc>
                  <a:txBody>
                    <a:bodyPr/>
                    <a:lstStyle/>
                    <a:p>
                      <a:r>
                        <a:rPr lang="en-GB" dirty="0"/>
                        <a:t>Subjects that require a demonstration of skills (e.g. Art, Drama, D&amp;T subjects) have non-examination assessment worth 60%</a:t>
                      </a:r>
                    </a:p>
                  </a:txBody>
                  <a:tcPr/>
                </a:tc>
                <a:tc>
                  <a:txBody>
                    <a:bodyPr/>
                    <a:lstStyle/>
                    <a:p>
                      <a:r>
                        <a:rPr lang="en-GB" dirty="0"/>
                        <a:t>External exams are worth up to 40%</a:t>
                      </a:r>
                    </a:p>
                  </a:txBody>
                  <a:tcPr/>
                </a:tc>
                <a:extLst>
                  <a:ext uri="{0D108BD9-81ED-4DB2-BD59-A6C34878D82A}">
                    <a16:rowId xmlns:a16="http://schemas.microsoft.com/office/drawing/2014/main" val="356780474"/>
                  </a:ext>
                </a:extLst>
              </a:tr>
              <a:tr h="623118">
                <a:tc>
                  <a:txBody>
                    <a:bodyPr/>
                    <a:lstStyle/>
                    <a:p>
                      <a:endParaRPr lang="en-GB"/>
                    </a:p>
                  </a:txBody>
                  <a:tcPr/>
                </a:tc>
                <a:tc>
                  <a:txBody>
                    <a:bodyPr/>
                    <a:lstStyle/>
                    <a:p>
                      <a:r>
                        <a:rPr lang="en-GB" dirty="0"/>
                        <a:t>Learning through hands-on experiences</a:t>
                      </a:r>
                    </a:p>
                  </a:txBody>
                  <a:tcPr/>
                </a:tc>
                <a:extLst>
                  <a:ext uri="{0D108BD9-81ED-4DB2-BD59-A6C34878D82A}">
                    <a16:rowId xmlns:a16="http://schemas.microsoft.com/office/drawing/2014/main" val="2200525272"/>
                  </a:ext>
                </a:extLst>
              </a:tr>
            </a:tbl>
          </a:graphicData>
        </a:graphic>
      </p:graphicFrame>
    </p:spTree>
    <p:extLst>
      <p:ext uri="{BB962C8B-B14F-4D97-AF65-F5344CB8AC3E}">
        <p14:creationId xmlns:p14="http://schemas.microsoft.com/office/powerpoint/2010/main" val="89640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19AA64-C11A-C16C-E20D-5A54B3A8DCFD}"/>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F92B77E-BEC1-0788-9E27-CD4AC9047DAC}"/>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GCSE vs. Vocational Courses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ssingbourn VC (@Bassingbournvc) / X">
            <a:extLst>
              <a:ext uri="{FF2B5EF4-FFF2-40B4-BE49-F238E27FC236}">
                <a16:creationId xmlns:a16="http://schemas.microsoft.com/office/drawing/2014/main" id="{0D72BA00-7CE4-E3C3-C3C7-CF06C001A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B83FA1FA-0FAB-F4AA-F7AE-5FF52516EB9A}"/>
              </a:ext>
            </a:extLst>
          </p:cNvPr>
          <p:cNvGraphicFramePr>
            <a:graphicFrameLocks noGrp="1"/>
          </p:cNvGraphicFramePr>
          <p:nvPr>
            <p:extLst>
              <p:ext uri="{D42A27DB-BD31-4B8C-83A1-F6EECF244321}">
                <p14:modId xmlns:p14="http://schemas.microsoft.com/office/powerpoint/2010/main" val="181707284"/>
              </p:ext>
            </p:extLst>
          </p:nvPr>
        </p:nvGraphicFramePr>
        <p:xfrm>
          <a:off x="203200" y="2277752"/>
          <a:ext cx="7340600" cy="4023360"/>
        </p:xfrm>
        <a:graphic>
          <a:graphicData uri="http://schemas.openxmlformats.org/drawingml/2006/table">
            <a:tbl>
              <a:tblPr firstRow="1" bandRow="1">
                <a:tableStyleId>{21E4AEA4-8DFA-4A89-87EB-49C32662AFE0}</a:tableStyleId>
              </a:tblPr>
              <a:tblGrid>
                <a:gridCol w="3670300">
                  <a:extLst>
                    <a:ext uri="{9D8B030D-6E8A-4147-A177-3AD203B41FA5}">
                      <a16:colId xmlns:a16="http://schemas.microsoft.com/office/drawing/2014/main" val="4054105515"/>
                    </a:ext>
                  </a:extLst>
                </a:gridCol>
                <a:gridCol w="3670300">
                  <a:extLst>
                    <a:ext uri="{9D8B030D-6E8A-4147-A177-3AD203B41FA5}">
                      <a16:colId xmlns:a16="http://schemas.microsoft.com/office/drawing/2014/main" val="1407978832"/>
                    </a:ext>
                  </a:extLst>
                </a:gridCol>
              </a:tblGrid>
              <a:tr h="352378">
                <a:tc>
                  <a:txBody>
                    <a:bodyPr/>
                    <a:lstStyle/>
                    <a:p>
                      <a:r>
                        <a:rPr lang="en-GB" dirty="0"/>
                        <a:t>GCSE Grades</a:t>
                      </a:r>
                    </a:p>
                  </a:txBody>
                  <a:tcPr/>
                </a:tc>
                <a:tc>
                  <a:txBody>
                    <a:bodyPr/>
                    <a:lstStyle/>
                    <a:p>
                      <a:r>
                        <a:rPr lang="en-GB" dirty="0"/>
                        <a:t>Vocational Course Grades</a:t>
                      </a:r>
                    </a:p>
                  </a:txBody>
                  <a:tcPr/>
                </a:tc>
                <a:extLst>
                  <a:ext uri="{0D108BD9-81ED-4DB2-BD59-A6C34878D82A}">
                    <a16:rowId xmlns:a16="http://schemas.microsoft.com/office/drawing/2014/main" val="1756128168"/>
                  </a:ext>
                </a:extLst>
              </a:tr>
              <a:tr h="352378">
                <a:tc>
                  <a:txBody>
                    <a:bodyPr/>
                    <a:lstStyle/>
                    <a:p>
                      <a:pPr algn="ctr"/>
                      <a:r>
                        <a:rPr lang="en-GB" dirty="0"/>
                        <a:t>9</a:t>
                      </a:r>
                    </a:p>
                  </a:txBody>
                  <a:tcPr/>
                </a:tc>
                <a:tc rowSpan="2">
                  <a:txBody>
                    <a:bodyPr/>
                    <a:lstStyle/>
                    <a:p>
                      <a:pPr algn="ctr"/>
                      <a:r>
                        <a:rPr lang="en-GB" dirty="0"/>
                        <a:t>Level 2 Distinction*</a:t>
                      </a:r>
                    </a:p>
                  </a:txBody>
                  <a:tcPr/>
                </a:tc>
                <a:extLst>
                  <a:ext uri="{0D108BD9-81ED-4DB2-BD59-A6C34878D82A}">
                    <a16:rowId xmlns:a16="http://schemas.microsoft.com/office/drawing/2014/main" val="1740368966"/>
                  </a:ext>
                </a:extLst>
              </a:tr>
              <a:tr h="352378">
                <a:tc>
                  <a:txBody>
                    <a:bodyPr/>
                    <a:lstStyle/>
                    <a:p>
                      <a:pPr algn="ctr"/>
                      <a:r>
                        <a:rPr lang="en-GB" dirty="0"/>
                        <a:t>8</a:t>
                      </a:r>
                    </a:p>
                  </a:txBody>
                  <a:tcPr/>
                </a:tc>
                <a:tc vMerge="1">
                  <a:txBody>
                    <a:bodyPr/>
                    <a:lstStyle/>
                    <a:p>
                      <a:endParaRPr lang="en-GB" dirty="0"/>
                    </a:p>
                  </a:txBody>
                  <a:tcPr/>
                </a:tc>
                <a:extLst>
                  <a:ext uri="{0D108BD9-81ED-4DB2-BD59-A6C34878D82A}">
                    <a16:rowId xmlns:a16="http://schemas.microsoft.com/office/drawing/2014/main" val="3151665859"/>
                  </a:ext>
                </a:extLst>
              </a:tr>
              <a:tr h="352378">
                <a:tc>
                  <a:txBody>
                    <a:bodyPr/>
                    <a:lstStyle/>
                    <a:p>
                      <a:pPr algn="ctr"/>
                      <a:r>
                        <a:rPr lang="en-GB" dirty="0"/>
                        <a:t>7</a:t>
                      </a:r>
                    </a:p>
                  </a:txBody>
                  <a:tcPr/>
                </a:tc>
                <a:tc>
                  <a:txBody>
                    <a:bodyPr/>
                    <a:lstStyle/>
                    <a:p>
                      <a:pPr algn="ctr"/>
                      <a:r>
                        <a:rPr lang="en-GB" dirty="0"/>
                        <a:t>Level 2 Distinction</a:t>
                      </a:r>
                    </a:p>
                  </a:txBody>
                  <a:tcPr/>
                </a:tc>
                <a:extLst>
                  <a:ext uri="{0D108BD9-81ED-4DB2-BD59-A6C34878D82A}">
                    <a16:rowId xmlns:a16="http://schemas.microsoft.com/office/drawing/2014/main" val="2641020600"/>
                  </a:ext>
                </a:extLst>
              </a:tr>
              <a:tr h="352378">
                <a:tc>
                  <a:txBody>
                    <a:bodyPr/>
                    <a:lstStyle/>
                    <a:p>
                      <a:pPr algn="ctr"/>
                      <a:r>
                        <a:rPr lang="en-GB" dirty="0"/>
                        <a:t>6</a:t>
                      </a:r>
                    </a:p>
                  </a:txBody>
                  <a:tcPr/>
                </a:tc>
                <a:tc>
                  <a:txBody>
                    <a:bodyPr/>
                    <a:lstStyle/>
                    <a:p>
                      <a:pPr algn="ctr"/>
                      <a:r>
                        <a:rPr lang="en-GB" dirty="0"/>
                        <a:t>Level 2 Merit</a:t>
                      </a:r>
                    </a:p>
                  </a:txBody>
                  <a:tcPr/>
                </a:tc>
                <a:extLst>
                  <a:ext uri="{0D108BD9-81ED-4DB2-BD59-A6C34878D82A}">
                    <a16:rowId xmlns:a16="http://schemas.microsoft.com/office/drawing/2014/main" val="3800541571"/>
                  </a:ext>
                </a:extLst>
              </a:tr>
              <a:tr h="352378">
                <a:tc>
                  <a:txBody>
                    <a:bodyPr/>
                    <a:lstStyle/>
                    <a:p>
                      <a:pPr algn="ctr"/>
                      <a:r>
                        <a:rPr lang="en-GB" dirty="0"/>
                        <a:t>5</a:t>
                      </a:r>
                    </a:p>
                  </a:txBody>
                  <a:tcPr/>
                </a:tc>
                <a:tc rowSpan="2">
                  <a:txBody>
                    <a:bodyPr/>
                    <a:lstStyle/>
                    <a:p>
                      <a:pPr algn="ctr"/>
                      <a:r>
                        <a:rPr lang="en-GB" dirty="0"/>
                        <a:t>Level 2 Pass</a:t>
                      </a:r>
                    </a:p>
                  </a:txBody>
                  <a:tcPr/>
                </a:tc>
                <a:extLst>
                  <a:ext uri="{0D108BD9-81ED-4DB2-BD59-A6C34878D82A}">
                    <a16:rowId xmlns:a16="http://schemas.microsoft.com/office/drawing/2014/main" val="2425800822"/>
                  </a:ext>
                </a:extLst>
              </a:tr>
              <a:tr h="352378">
                <a:tc>
                  <a:txBody>
                    <a:bodyPr/>
                    <a:lstStyle/>
                    <a:p>
                      <a:pPr algn="ctr"/>
                      <a:r>
                        <a:rPr lang="en-GB" dirty="0"/>
                        <a:t>4</a:t>
                      </a:r>
                    </a:p>
                  </a:txBody>
                  <a:tcPr/>
                </a:tc>
                <a:tc vMerge="1">
                  <a:txBody>
                    <a:bodyPr/>
                    <a:lstStyle/>
                    <a:p>
                      <a:endParaRPr lang="en-GB" dirty="0"/>
                    </a:p>
                  </a:txBody>
                  <a:tcPr/>
                </a:tc>
                <a:extLst>
                  <a:ext uri="{0D108BD9-81ED-4DB2-BD59-A6C34878D82A}">
                    <a16:rowId xmlns:a16="http://schemas.microsoft.com/office/drawing/2014/main" val="3360734067"/>
                  </a:ext>
                </a:extLst>
              </a:tr>
              <a:tr h="352378">
                <a:tc rowSpan="2">
                  <a:txBody>
                    <a:bodyPr/>
                    <a:lstStyle/>
                    <a:p>
                      <a:pPr algn="ctr"/>
                      <a:r>
                        <a:rPr lang="en-GB" dirty="0"/>
                        <a:t>3</a:t>
                      </a:r>
                    </a:p>
                  </a:txBody>
                  <a:tcPr/>
                </a:tc>
                <a:tc>
                  <a:txBody>
                    <a:bodyPr/>
                    <a:lstStyle/>
                    <a:p>
                      <a:pPr algn="ctr"/>
                      <a:r>
                        <a:rPr lang="en-GB" dirty="0"/>
                        <a:t>Level 1 Distinction*</a:t>
                      </a:r>
                    </a:p>
                  </a:txBody>
                  <a:tcPr/>
                </a:tc>
                <a:extLst>
                  <a:ext uri="{0D108BD9-81ED-4DB2-BD59-A6C34878D82A}">
                    <a16:rowId xmlns:a16="http://schemas.microsoft.com/office/drawing/2014/main" val="671832175"/>
                  </a:ext>
                </a:extLst>
              </a:tr>
              <a:tr h="352378">
                <a:tc vMerge="1">
                  <a:txBody>
                    <a:bodyPr/>
                    <a:lstStyle/>
                    <a:p>
                      <a:endParaRPr lang="en-GB" dirty="0"/>
                    </a:p>
                  </a:txBody>
                  <a:tcPr/>
                </a:tc>
                <a:tc>
                  <a:txBody>
                    <a:bodyPr/>
                    <a:lstStyle/>
                    <a:p>
                      <a:pPr algn="ctr"/>
                      <a:r>
                        <a:rPr lang="en-GB" dirty="0"/>
                        <a:t>Level 1 Distinction </a:t>
                      </a:r>
                    </a:p>
                  </a:txBody>
                  <a:tcPr/>
                </a:tc>
                <a:extLst>
                  <a:ext uri="{0D108BD9-81ED-4DB2-BD59-A6C34878D82A}">
                    <a16:rowId xmlns:a16="http://schemas.microsoft.com/office/drawing/2014/main" val="649353368"/>
                  </a:ext>
                </a:extLst>
              </a:tr>
              <a:tr h="352378">
                <a:tc>
                  <a:txBody>
                    <a:bodyPr/>
                    <a:lstStyle/>
                    <a:p>
                      <a:pPr algn="ctr"/>
                      <a:r>
                        <a:rPr lang="en-GB" dirty="0"/>
                        <a:t>2</a:t>
                      </a:r>
                    </a:p>
                  </a:txBody>
                  <a:tcPr/>
                </a:tc>
                <a:tc>
                  <a:txBody>
                    <a:bodyPr/>
                    <a:lstStyle/>
                    <a:p>
                      <a:pPr algn="ctr"/>
                      <a:r>
                        <a:rPr lang="en-GB" dirty="0"/>
                        <a:t>Level 1 Merit</a:t>
                      </a:r>
                    </a:p>
                  </a:txBody>
                  <a:tcPr/>
                </a:tc>
                <a:extLst>
                  <a:ext uri="{0D108BD9-81ED-4DB2-BD59-A6C34878D82A}">
                    <a16:rowId xmlns:a16="http://schemas.microsoft.com/office/drawing/2014/main" val="4167982246"/>
                  </a:ext>
                </a:extLst>
              </a:tr>
              <a:tr h="352378">
                <a:tc>
                  <a:txBody>
                    <a:bodyPr/>
                    <a:lstStyle/>
                    <a:p>
                      <a:pPr algn="ctr"/>
                      <a:r>
                        <a:rPr lang="en-GB" dirty="0"/>
                        <a:t>1</a:t>
                      </a:r>
                    </a:p>
                  </a:txBody>
                  <a:tcPr/>
                </a:tc>
                <a:tc>
                  <a:txBody>
                    <a:bodyPr/>
                    <a:lstStyle/>
                    <a:p>
                      <a:pPr algn="ctr"/>
                      <a:r>
                        <a:rPr lang="en-GB" dirty="0"/>
                        <a:t>Level 1 Pass</a:t>
                      </a:r>
                    </a:p>
                  </a:txBody>
                  <a:tcPr/>
                </a:tc>
                <a:extLst>
                  <a:ext uri="{0D108BD9-81ED-4DB2-BD59-A6C34878D82A}">
                    <a16:rowId xmlns:a16="http://schemas.microsoft.com/office/drawing/2014/main" val="1103148752"/>
                  </a:ext>
                </a:extLst>
              </a:tr>
            </a:tbl>
          </a:graphicData>
        </a:graphic>
      </p:graphicFrame>
    </p:spTree>
    <p:extLst>
      <p:ext uri="{BB962C8B-B14F-4D97-AF65-F5344CB8AC3E}">
        <p14:creationId xmlns:p14="http://schemas.microsoft.com/office/powerpoint/2010/main" val="170892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91301DD-20DB-2896-79AD-5A01D14086CE}"/>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The EBacc</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C466CE-F3AD-A1E3-46E5-9F078269B540}"/>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0" marR="0" lvl="0" indent="-228600" algn="just" fontAlgn="base">
              <a:lnSpc>
                <a:spcPct val="90000"/>
              </a:lnSpc>
              <a:spcBef>
                <a:spcPct val="0"/>
              </a:spcBef>
              <a:spcAft>
                <a:spcPts val="600"/>
              </a:spcAft>
              <a:buClrTx/>
              <a:buSzTx/>
              <a:buFont typeface="Arial" panose="020B0604020202020204" pitchFamily="34" charset="0"/>
              <a:buChar char="•"/>
              <a:tabLst/>
            </a:pPr>
            <a:r>
              <a:rPr kumimoji="0" lang="en-US" altLang="en-US" sz="1500" b="0" i="0" u="none" strike="noStrike" cap="none" normalizeH="0" baseline="0" dirty="0">
                <a:ln>
                  <a:noFill/>
                </a:ln>
                <a:effectLst/>
              </a:rPr>
              <a:t>The</a:t>
            </a:r>
            <a:r>
              <a:rPr lang="en-US" altLang="en-US" sz="1500" dirty="0"/>
              <a:t> EBacc</a:t>
            </a:r>
            <a:r>
              <a:rPr kumimoji="0" lang="en-US" altLang="en-US" sz="1500" b="0" i="0" u="none" strike="noStrike" cap="none" normalizeH="0" baseline="0" dirty="0">
                <a:ln>
                  <a:noFill/>
                </a:ln>
                <a:effectLst/>
              </a:rPr>
              <a:t> is </a:t>
            </a:r>
            <a:r>
              <a:rPr lang="en-US" altLang="en-US" sz="1500" dirty="0"/>
              <a:t>awarded to students who have studied specific s</a:t>
            </a:r>
            <a:r>
              <a:rPr kumimoji="0" lang="en-US" altLang="en-US" sz="1500" b="0" i="0" u="none" strike="noStrike" cap="none" normalizeH="0" baseline="0" dirty="0">
                <a:ln>
                  <a:noFill/>
                </a:ln>
                <a:effectLst/>
              </a:rPr>
              <a:t>ubjects at Key       Stage 4, which are considered essential to many degrees</a:t>
            </a:r>
            <a:r>
              <a:rPr lang="en-US" altLang="en-US" sz="1500" dirty="0"/>
              <a:t> and provides students with a broad knowledge that many employers require. </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effectLst/>
            </a:endParaRPr>
          </a:p>
          <a:p>
            <a:pPr marR="0" lvl="0" fontAlgn="base">
              <a:lnSpc>
                <a:spcPct val="90000"/>
              </a:lnSpc>
              <a:spcBef>
                <a:spcPct val="0"/>
              </a:spcBef>
              <a:spcAft>
                <a:spcPts val="600"/>
              </a:spcAft>
              <a:buClrTx/>
              <a:buSzTx/>
              <a:tabLst/>
            </a:pPr>
            <a:r>
              <a:rPr lang="en-US" altLang="en-US" sz="1500" dirty="0"/>
              <a:t>These subjects are:</a:t>
            </a:r>
            <a:endParaRPr kumimoji="0" lang="en-US" altLang="en-US" sz="15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500" b="0" i="0" u="none" strike="noStrike" cap="none" normalizeH="0" baseline="0" dirty="0">
                <a:ln>
                  <a:noFill/>
                </a:ln>
                <a:effectLst/>
              </a:rPr>
              <a:t>English Language and Literature</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1500" dirty="0"/>
              <a:t>Mathematics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500" b="0" i="0" u="none" strike="noStrike" cap="none" normalizeH="0" baseline="0" dirty="0">
                <a:ln>
                  <a:noFill/>
                </a:ln>
                <a:effectLst/>
              </a:rPr>
              <a:t>Sciences</a:t>
            </a:r>
          </a:p>
          <a:p>
            <a:pPr marL="0" marR="0" lvl="0" indent="-228600" fontAlgn="base">
              <a:lnSpc>
                <a:spcPct val="90000"/>
              </a:lnSpc>
              <a:spcBef>
                <a:spcPct val="0"/>
              </a:spcBef>
              <a:spcAft>
                <a:spcPts val="600"/>
              </a:spcAft>
              <a:buClrTx/>
              <a:buSzTx/>
              <a:buFont typeface="Arial" panose="020B0604020202020204" pitchFamily="34" charset="0"/>
              <a:buChar char="•"/>
              <a:tabLst/>
            </a:pPr>
            <a:r>
              <a:rPr lang="en-US" altLang="en-US" sz="1500" dirty="0"/>
              <a:t>Geography or History</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500" b="0" i="0" u="none" strike="noStrike" cap="none" normalizeH="0" baseline="0" dirty="0">
                <a:ln>
                  <a:noFill/>
                </a:ln>
                <a:effectLst/>
              </a:rPr>
              <a:t>A Language</a:t>
            </a:r>
          </a:p>
          <a:p>
            <a:pPr marL="0" marR="0" lvl="0" indent="-228600" fontAlgn="base">
              <a:lnSpc>
                <a:spcPct val="90000"/>
              </a:lnSpc>
              <a:spcBef>
                <a:spcPct val="0"/>
              </a:spcBef>
              <a:spcAft>
                <a:spcPts val="600"/>
              </a:spcAft>
              <a:buClrTx/>
              <a:buSzTx/>
              <a:buFont typeface="Arial" panose="020B0604020202020204" pitchFamily="34" charset="0"/>
              <a:buChar char="•"/>
              <a:tabLst/>
            </a:pPr>
            <a:endParaRPr lang="en-US" altLang="en-US" sz="1500" dirty="0"/>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500" b="0" i="0" u="none" strike="noStrike" cap="none" normalizeH="0" baseline="0" dirty="0">
                <a:ln>
                  <a:noFill/>
                </a:ln>
                <a:effectLst/>
              </a:rPr>
              <a:t>To achieve the EBACC students need to achieve a grade 5 or above in each of</a:t>
            </a:r>
          </a:p>
          <a:p>
            <a:pPr marR="0" lvl="0" fontAlgn="base">
              <a:lnSpc>
                <a:spcPct val="90000"/>
              </a:lnSpc>
              <a:spcBef>
                <a:spcPct val="0"/>
              </a:spcBef>
              <a:spcAft>
                <a:spcPts val="600"/>
              </a:spcAft>
              <a:buClrTx/>
              <a:buSzTx/>
              <a:tabLst/>
            </a:pPr>
            <a:r>
              <a:rPr kumimoji="0" lang="en-US" altLang="en-US" sz="1500" b="0" i="0" u="none" strike="noStrike" cap="none" normalizeH="0" baseline="0" dirty="0">
                <a:ln>
                  <a:noFill/>
                </a:ln>
                <a:effectLst/>
              </a:rPr>
              <a:t>these subjects.</a:t>
            </a:r>
            <a:endParaRPr lang="en-US" sz="1500" dirty="0"/>
          </a:p>
        </p:txBody>
      </p:sp>
      <p:pic>
        <p:nvPicPr>
          <p:cNvPr id="4" name="Picture 4" descr="Bassingbourn VC (@Bassingbournvc) / X">
            <a:extLst>
              <a:ext uri="{FF2B5EF4-FFF2-40B4-BE49-F238E27FC236}">
                <a16:creationId xmlns:a16="http://schemas.microsoft.com/office/drawing/2014/main" id="{D212F305-4D07-47A2-25BD-7F0896FD3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2739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4B3D00-1975-5495-3BB0-F30C472181F6}"/>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D8EEF8F-DF15-E67E-D51A-13EEF9152929}"/>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Future ready</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CA8F4E-6A85-0D12-8952-A2F59C9736CC}"/>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lang="en-US" sz="2200" dirty="0"/>
              <a:t>There are some students that we believe would be better suited to focusing on 2, rather than 3 options.</a:t>
            </a:r>
          </a:p>
          <a:p>
            <a:pPr marL="0" marR="0" lvl="0" indent="-228600" fontAlgn="base">
              <a:lnSpc>
                <a:spcPct val="90000"/>
              </a:lnSpc>
              <a:spcBef>
                <a:spcPct val="0"/>
              </a:spcBef>
              <a:spcAft>
                <a:spcPts val="600"/>
              </a:spcAft>
              <a:buClrTx/>
              <a:buSzTx/>
              <a:buFont typeface="Arial" panose="020B0604020202020204" pitchFamily="34" charset="0"/>
              <a:buChar char="•"/>
              <a:tabLst/>
            </a:pPr>
            <a:endParaRPr lang="en-US" sz="2200" dirty="0"/>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200" dirty="0"/>
              <a:t>For their third option block, they would pick future ready. This will consist of a variety of short courses, alongside additional maths and literacy skills. This will be tailored dependent on the group of students.</a:t>
            </a:r>
          </a:p>
          <a:p>
            <a:pPr marL="0" marR="0" lvl="0" indent="-228600" fontAlgn="base">
              <a:lnSpc>
                <a:spcPct val="90000"/>
              </a:lnSpc>
              <a:spcBef>
                <a:spcPct val="0"/>
              </a:spcBef>
              <a:spcAft>
                <a:spcPts val="600"/>
              </a:spcAft>
              <a:buClrTx/>
              <a:buSzTx/>
              <a:buFont typeface="Arial" panose="020B0604020202020204" pitchFamily="34" charset="0"/>
              <a:buChar char="•"/>
              <a:tabLst/>
            </a:pPr>
            <a:endParaRPr lang="en-US" sz="2200" dirty="0"/>
          </a:p>
          <a:p>
            <a:pPr marL="0" marR="0" lvl="0" indent="-228600" fontAlgn="base">
              <a:lnSpc>
                <a:spcPct val="90000"/>
              </a:lnSpc>
              <a:spcBef>
                <a:spcPct val="0"/>
              </a:spcBef>
              <a:spcAft>
                <a:spcPts val="600"/>
              </a:spcAft>
              <a:buClrTx/>
              <a:buSzTx/>
              <a:buFont typeface="Arial" panose="020B0604020202020204" pitchFamily="34" charset="0"/>
              <a:buChar char="•"/>
              <a:tabLst/>
            </a:pPr>
            <a:r>
              <a:rPr lang="en-US" sz="2200" dirty="0"/>
              <a:t>These students will be identified, and parents/carers will be spoken to prior to this decision being made.</a:t>
            </a:r>
          </a:p>
        </p:txBody>
      </p:sp>
      <p:pic>
        <p:nvPicPr>
          <p:cNvPr id="4" name="Picture 4" descr="Bassingbourn VC (@Bassingbournvc) / X">
            <a:extLst>
              <a:ext uri="{FF2B5EF4-FFF2-40B4-BE49-F238E27FC236}">
                <a16:creationId xmlns:a16="http://schemas.microsoft.com/office/drawing/2014/main" id="{264A066F-1E1E-FBC3-FD9D-813A05DC7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71095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F8D8EB3-EBCF-DAC5-AD6A-2E14F369E09E}"/>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600" b="1"/>
              <a:t>How should I choose my option subjects?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0F53E0-3414-C57B-8B3F-F547DEC96A42}"/>
              </a:ext>
            </a:extLst>
          </p:cNvPr>
          <p:cNvSpPr txBox="1"/>
          <p:nvPr/>
        </p:nvSpPr>
        <p:spPr>
          <a:xfrm>
            <a:off x="572493" y="2071316"/>
            <a:ext cx="6713552" cy="4119172"/>
          </a:xfrm>
          <a:prstGeom prst="rect">
            <a:avLst/>
          </a:prstGeom>
        </p:spPr>
        <p:txBody>
          <a:bodyPr vert="horz" lIns="91440" tIns="45720" rIns="91440" bIns="45720" rtlCol="0" anchor="t">
            <a:normAutofit fontScale="25000" lnSpcReduction="20000"/>
          </a:bodyPr>
          <a:lstStyle/>
          <a:p>
            <a:pPr marL="285750" indent="-228600">
              <a:lnSpc>
                <a:spcPct val="90000"/>
              </a:lnSpc>
              <a:spcAft>
                <a:spcPts val="600"/>
              </a:spcAft>
              <a:buFont typeface="Arial" panose="020B0604020202020204" pitchFamily="34" charset="0"/>
              <a:buChar char="•"/>
            </a:pPr>
            <a:r>
              <a:rPr lang="en-US" sz="6400" dirty="0"/>
              <a:t>Access all the information available to you about the subjects – the options booklet, the subject talks on Google Classrooms, speak to your teachers and mentors. </a:t>
            </a:r>
          </a:p>
          <a:p>
            <a:pPr indent="-228600">
              <a:lnSpc>
                <a:spcPct val="90000"/>
              </a:lnSpc>
              <a:spcAft>
                <a:spcPts val="600"/>
              </a:spcAft>
              <a:buFont typeface="Arial" panose="020B0604020202020204" pitchFamily="34" charset="0"/>
              <a:buChar char="•"/>
            </a:pPr>
            <a:endParaRPr lang="en-US" sz="6400" dirty="0"/>
          </a:p>
          <a:p>
            <a:pPr marL="285750" indent="-228600">
              <a:lnSpc>
                <a:spcPct val="90000"/>
              </a:lnSpc>
              <a:spcAft>
                <a:spcPts val="600"/>
              </a:spcAft>
              <a:buFont typeface="Arial" panose="020B0604020202020204" pitchFamily="34" charset="0"/>
              <a:buChar char="•"/>
            </a:pPr>
            <a:r>
              <a:rPr lang="en-US" sz="6400" dirty="0"/>
              <a:t>Consider your future plans – what qualifications do you require?</a:t>
            </a:r>
          </a:p>
          <a:p>
            <a:pPr marL="285750" indent="-228600">
              <a:lnSpc>
                <a:spcPct val="90000"/>
              </a:lnSpc>
              <a:spcAft>
                <a:spcPts val="600"/>
              </a:spcAft>
              <a:buFont typeface="Arial" panose="020B0604020202020204" pitchFamily="34" charset="0"/>
              <a:buChar char="•"/>
            </a:pPr>
            <a:endParaRPr lang="en-US" sz="6400" dirty="0"/>
          </a:p>
          <a:p>
            <a:pPr marL="285750" indent="-228600">
              <a:lnSpc>
                <a:spcPct val="90000"/>
              </a:lnSpc>
              <a:spcAft>
                <a:spcPts val="600"/>
              </a:spcAft>
              <a:buFont typeface="Arial" panose="020B0604020202020204" pitchFamily="34" charset="0"/>
              <a:buChar char="•"/>
            </a:pPr>
            <a:r>
              <a:rPr lang="en-US" sz="6400" dirty="0"/>
              <a:t>Consider whether you wish to acquire the EBacc.</a:t>
            </a:r>
          </a:p>
          <a:p>
            <a:pPr marL="285750" indent="-228600">
              <a:lnSpc>
                <a:spcPct val="90000"/>
              </a:lnSpc>
              <a:spcAft>
                <a:spcPts val="600"/>
              </a:spcAft>
              <a:buFont typeface="Arial" panose="020B0604020202020204" pitchFamily="34" charset="0"/>
              <a:buChar char="•"/>
            </a:pPr>
            <a:endParaRPr lang="en-US" sz="6400" dirty="0"/>
          </a:p>
          <a:p>
            <a:pPr marL="285750" indent="-228600">
              <a:lnSpc>
                <a:spcPct val="90000"/>
              </a:lnSpc>
              <a:spcAft>
                <a:spcPts val="600"/>
              </a:spcAft>
              <a:buFont typeface="Arial" panose="020B0604020202020204" pitchFamily="34" charset="0"/>
              <a:buChar char="•"/>
            </a:pPr>
            <a:r>
              <a:rPr lang="en-US" sz="6400" dirty="0"/>
              <a:t>Think about how well you cope with preparing for examinations and the pressure of them. Do you think you would benefit from completing vocational courses that offer ongoing assessment?</a:t>
            </a:r>
          </a:p>
          <a:p>
            <a:pPr marL="285750" indent="-228600">
              <a:lnSpc>
                <a:spcPct val="90000"/>
              </a:lnSpc>
              <a:spcAft>
                <a:spcPts val="600"/>
              </a:spcAft>
              <a:buFont typeface="Arial" panose="020B0604020202020204" pitchFamily="34" charset="0"/>
              <a:buChar char="•"/>
            </a:pPr>
            <a:endParaRPr lang="en-US" sz="6400" dirty="0"/>
          </a:p>
          <a:p>
            <a:pPr marL="285750" indent="-228600">
              <a:lnSpc>
                <a:spcPct val="90000"/>
              </a:lnSpc>
              <a:spcAft>
                <a:spcPts val="600"/>
              </a:spcAft>
              <a:buFont typeface="Arial" panose="020B0604020202020204" pitchFamily="34" charset="0"/>
              <a:buChar char="•"/>
            </a:pPr>
            <a:r>
              <a:rPr lang="en-US" sz="6400" dirty="0"/>
              <a:t>Think about the combination of subjects and the workload of these.</a:t>
            </a:r>
          </a:p>
          <a:p>
            <a:pPr marL="285750" indent="-228600">
              <a:lnSpc>
                <a:spcPct val="90000"/>
              </a:lnSpc>
              <a:spcAft>
                <a:spcPts val="600"/>
              </a:spcAft>
              <a:buFont typeface="Arial" panose="020B0604020202020204" pitchFamily="34" charset="0"/>
              <a:buChar char="•"/>
            </a:pPr>
            <a:endParaRPr lang="en-US" sz="6400" dirty="0"/>
          </a:p>
          <a:p>
            <a:pPr marL="285750" indent="-228600">
              <a:lnSpc>
                <a:spcPct val="90000"/>
              </a:lnSpc>
              <a:spcAft>
                <a:spcPts val="600"/>
              </a:spcAft>
              <a:buFont typeface="Arial" panose="020B0604020202020204" pitchFamily="34" charset="0"/>
              <a:buChar char="•"/>
            </a:pPr>
            <a:r>
              <a:rPr lang="en-US" sz="6400" dirty="0"/>
              <a:t>Think about what subjects you enjoy and you are good at.</a:t>
            </a:r>
          </a:p>
          <a:p>
            <a:pPr marL="285750" indent="-228600">
              <a:lnSpc>
                <a:spcPct val="90000"/>
              </a:lnSpc>
              <a:spcAft>
                <a:spcPts val="600"/>
              </a:spcAft>
              <a:buFont typeface="Arial" panose="020B0604020202020204" pitchFamily="34" charset="0"/>
              <a:buChar char="•"/>
            </a:pPr>
            <a:endParaRPr lang="en-US" sz="6400" dirty="0"/>
          </a:p>
          <a:p>
            <a:pPr marL="285750" indent="-228600">
              <a:lnSpc>
                <a:spcPct val="90000"/>
              </a:lnSpc>
              <a:spcAft>
                <a:spcPts val="600"/>
              </a:spcAft>
              <a:buFont typeface="Arial" panose="020B0604020202020204" pitchFamily="34" charset="0"/>
              <a:buChar char="•"/>
            </a:pPr>
            <a:r>
              <a:rPr lang="en-US" sz="6400" dirty="0"/>
              <a:t>Talk through your choices with your family, staff at school and the older students in your mentor group.</a:t>
            </a:r>
          </a:p>
          <a:p>
            <a:pPr indent="-228600">
              <a:lnSpc>
                <a:spcPct val="90000"/>
              </a:lnSpc>
              <a:spcAft>
                <a:spcPts val="600"/>
              </a:spcAft>
              <a:buFont typeface="Arial" panose="020B0604020202020204" pitchFamily="34" charset="0"/>
              <a:buChar char="•"/>
            </a:pPr>
            <a:endParaRPr lang="en-US" sz="1200" dirty="0"/>
          </a:p>
          <a:p>
            <a:pPr marL="285750" indent="-228600">
              <a:lnSpc>
                <a:spcPct val="90000"/>
              </a:lnSpc>
              <a:spcAft>
                <a:spcPts val="600"/>
              </a:spcAft>
              <a:buFont typeface="Arial" panose="020B0604020202020204" pitchFamily="34" charset="0"/>
              <a:buChar char="•"/>
            </a:pPr>
            <a:endParaRPr lang="en-US" sz="1200" dirty="0"/>
          </a:p>
        </p:txBody>
      </p:sp>
      <p:pic>
        <p:nvPicPr>
          <p:cNvPr id="4" name="Picture 4" descr="Bassingbourn VC (@Bassingbournvc) / X">
            <a:extLst>
              <a:ext uri="{FF2B5EF4-FFF2-40B4-BE49-F238E27FC236}">
                <a16:creationId xmlns:a16="http://schemas.microsoft.com/office/drawing/2014/main" id="{6CA91CEB-4196-DEFA-39F7-FFE3D40F5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13000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61CB8B-4BAF-6851-12E5-5290EF5A74D9}"/>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Support Available</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D3E5F8-A66A-DF5F-AFC3-3113453B4188}"/>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200"/>
              <a:t>The options booklet</a:t>
            </a:r>
          </a:p>
          <a:p>
            <a:pPr marL="285750" indent="-228600">
              <a:lnSpc>
                <a:spcPct val="90000"/>
              </a:lnSpc>
              <a:spcAft>
                <a:spcPts val="600"/>
              </a:spcAft>
              <a:buFont typeface="Arial" panose="020B0604020202020204" pitchFamily="34" charset="0"/>
              <a:buChar char="•"/>
            </a:pPr>
            <a:r>
              <a:rPr lang="en-US" sz="2200"/>
              <a:t>Taster sessions in lessons</a:t>
            </a:r>
          </a:p>
          <a:p>
            <a:pPr marL="285750" indent="-228600">
              <a:lnSpc>
                <a:spcPct val="90000"/>
              </a:lnSpc>
              <a:spcAft>
                <a:spcPts val="600"/>
              </a:spcAft>
              <a:buFont typeface="Arial" panose="020B0604020202020204" pitchFamily="34" charset="0"/>
              <a:buChar char="•"/>
            </a:pPr>
            <a:r>
              <a:rPr lang="en-US" sz="2200"/>
              <a:t>Your teachers and mentor</a:t>
            </a:r>
          </a:p>
          <a:p>
            <a:pPr marL="285750" indent="-228600">
              <a:lnSpc>
                <a:spcPct val="90000"/>
              </a:lnSpc>
              <a:spcAft>
                <a:spcPts val="600"/>
              </a:spcAft>
              <a:buFont typeface="Arial" panose="020B0604020202020204" pitchFamily="34" charset="0"/>
              <a:buChar char="•"/>
            </a:pPr>
            <a:r>
              <a:rPr lang="en-US" sz="2200"/>
              <a:t>Guidance Meetings</a:t>
            </a:r>
          </a:p>
          <a:p>
            <a:pPr marL="285750" indent="-228600">
              <a:lnSpc>
                <a:spcPct val="90000"/>
              </a:lnSpc>
              <a:spcAft>
                <a:spcPts val="600"/>
              </a:spcAft>
              <a:buFont typeface="Arial" panose="020B0604020202020204" pitchFamily="34" charset="0"/>
              <a:buChar char="•"/>
            </a:pPr>
            <a:r>
              <a:rPr lang="en-US" sz="2200"/>
              <a:t>This powerpoint,  which will be available on the school website</a:t>
            </a:r>
          </a:p>
          <a:p>
            <a:pPr marL="285750" indent="-228600">
              <a:lnSpc>
                <a:spcPct val="90000"/>
              </a:lnSpc>
              <a:spcAft>
                <a:spcPts val="600"/>
              </a:spcAft>
              <a:buFont typeface="Arial" panose="020B0604020202020204" pitchFamily="34" charset="0"/>
              <a:buChar char="•"/>
            </a:pPr>
            <a:r>
              <a:rPr lang="en-US" sz="2200"/>
              <a:t>Unifrog</a:t>
            </a:r>
          </a:p>
          <a:p>
            <a:pPr marL="285750" indent="-228600">
              <a:lnSpc>
                <a:spcPct val="90000"/>
              </a:lnSpc>
              <a:spcAft>
                <a:spcPts val="600"/>
              </a:spcAft>
              <a:buFont typeface="Arial" panose="020B0604020202020204" pitchFamily="34" charset="0"/>
              <a:buChar char="•"/>
            </a:pPr>
            <a:r>
              <a:rPr lang="en-US" sz="2200"/>
              <a:t>UCAS website</a:t>
            </a:r>
          </a:p>
        </p:txBody>
      </p:sp>
      <p:pic>
        <p:nvPicPr>
          <p:cNvPr id="6" name="Picture 4" descr="Bassingbourn VC (@Bassingbournvc) / X">
            <a:extLst>
              <a:ext uri="{FF2B5EF4-FFF2-40B4-BE49-F238E27FC236}">
                <a16:creationId xmlns:a16="http://schemas.microsoft.com/office/drawing/2014/main" id="{9A927DC6-860E-AF51-7CA8-C20D80779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79472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61CB8B-4BAF-6851-12E5-5290EF5A74D9}"/>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000" b="1"/>
              <a:t>Speaking to the Subject Leads Tonight</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E45FDA-80CA-11EB-E696-B01649E194E7}"/>
              </a:ext>
            </a:extLst>
          </p:cNvPr>
          <p:cNvSpPr txBox="1"/>
          <p:nvPr/>
        </p:nvSpPr>
        <p:spPr>
          <a:xfrm>
            <a:off x="572493" y="2071316"/>
            <a:ext cx="6713552" cy="4119172"/>
          </a:xfrm>
          <a:prstGeom prst="rect">
            <a:avLst/>
          </a:prstGeom>
        </p:spPr>
        <p:txBody>
          <a:bodyPr vert="horz" lIns="91440" tIns="45720" rIns="91440" bIns="45720" rtlCol="0" anchor="t">
            <a:normAutofit fontScale="92500" lnSpcReduction="10000"/>
          </a:bodyPr>
          <a:lstStyle/>
          <a:p>
            <a:pPr marL="285750" indent="-228600">
              <a:lnSpc>
                <a:spcPct val="90000"/>
              </a:lnSpc>
              <a:spcAft>
                <a:spcPts val="600"/>
              </a:spcAft>
              <a:buFont typeface="Arial" panose="020B0604020202020204" pitchFamily="34" charset="0"/>
              <a:buChar char="•"/>
            </a:pPr>
            <a:r>
              <a:rPr lang="en-US" sz="1600" dirty="0"/>
              <a:t>Scan through the information in the booklet and ask for clarification about any questions you have.</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The format of assessments e.g. essays, portfolio, etc.</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The exceptions regarding homework. </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The skills required to be successful in their subject.</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Look at the example of work produced by current and past students. </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If a vocational course, discuss the coursework assessments – how many hours of work is this? What do students need to do to be successful?</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If Key Stage 4 students are present for the subject, ask them what they have enjoyed and what has been challenging?</a:t>
            </a:r>
          </a:p>
        </p:txBody>
      </p:sp>
      <p:pic>
        <p:nvPicPr>
          <p:cNvPr id="6" name="Picture 4" descr="Bassingbourn VC (@Bassingbournvc) / X">
            <a:extLst>
              <a:ext uri="{FF2B5EF4-FFF2-40B4-BE49-F238E27FC236}">
                <a16:creationId xmlns:a16="http://schemas.microsoft.com/office/drawing/2014/main" id="{D5E2CDE5-8515-6A02-3400-6C5E96EAE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16328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61CB8B-4BAF-6851-12E5-5290EF5A74D9}"/>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Key Dates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850CF3-7D9F-788D-8E1C-08DBAFF67203}"/>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dirty="0">
                <a:effectLst/>
              </a:rPr>
              <a:t> Wednesday 29</a:t>
            </a:r>
            <a:r>
              <a:rPr lang="en-US" sz="2200" b="1" baseline="30000" dirty="0">
                <a:effectLst/>
              </a:rPr>
              <a:t>th</a:t>
            </a:r>
            <a:r>
              <a:rPr lang="en-US" sz="2200" b="1" dirty="0">
                <a:effectLst/>
              </a:rPr>
              <a:t> April 2026: </a:t>
            </a:r>
            <a:r>
              <a:rPr lang="en-US" sz="2200" dirty="0">
                <a:effectLst/>
              </a:rPr>
              <a:t>Options form will be made available to students on Google Classrooms.</a:t>
            </a:r>
          </a:p>
          <a:p>
            <a:pPr indent="-228600">
              <a:lnSpc>
                <a:spcPct val="90000"/>
              </a:lnSpc>
              <a:spcAft>
                <a:spcPts val="600"/>
              </a:spcAft>
              <a:buFont typeface="Arial" panose="020B0604020202020204" pitchFamily="34" charset="0"/>
              <a:buChar char="•"/>
            </a:pPr>
            <a:endParaRPr lang="en-US" sz="2200" dirty="0">
              <a:effectLst/>
            </a:endParaRPr>
          </a:p>
          <a:p>
            <a:pPr indent="-228600">
              <a:lnSpc>
                <a:spcPct val="90000"/>
              </a:lnSpc>
              <a:spcAft>
                <a:spcPts val="600"/>
              </a:spcAft>
              <a:buFont typeface="Arial" panose="020B0604020202020204" pitchFamily="34" charset="0"/>
              <a:buChar char="•"/>
            </a:pPr>
            <a:r>
              <a:rPr lang="en-US" sz="2200" b="1" dirty="0">
                <a:effectLst/>
              </a:rPr>
              <a:t> Monday 20</a:t>
            </a:r>
            <a:r>
              <a:rPr lang="en-US" sz="2200" b="1" baseline="30000" dirty="0">
                <a:effectLst/>
              </a:rPr>
              <a:t>th</a:t>
            </a:r>
            <a:r>
              <a:rPr lang="en-US" sz="2200" b="1" dirty="0">
                <a:effectLst/>
              </a:rPr>
              <a:t> April - Friday 1</a:t>
            </a:r>
            <a:r>
              <a:rPr lang="en-US" sz="2200" b="1" baseline="30000" dirty="0">
                <a:effectLst/>
              </a:rPr>
              <a:t>st</a:t>
            </a:r>
            <a:r>
              <a:rPr lang="en-US" sz="2200" b="1" dirty="0">
                <a:effectLst/>
              </a:rPr>
              <a:t> May 2026</a:t>
            </a:r>
            <a:r>
              <a:rPr lang="en-US" sz="2200" b="1" dirty="0"/>
              <a:t>: </a:t>
            </a:r>
            <a:r>
              <a:rPr lang="en-US" sz="2200" dirty="0"/>
              <a:t>Each student will have a guidance meeting.</a:t>
            </a:r>
          </a:p>
          <a:p>
            <a:pPr indent="-228600">
              <a:lnSpc>
                <a:spcPct val="90000"/>
              </a:lnSpc>
              <a:spcAft>
                <a:spcPts val="600"/>
              </a:spcAft>
              <a:buFont typeface="Arial" panose="020B0604020202020204" pitchFamily="34" charset="0"/>
              <a:buChar char="•"/>
            </a:pPr>
            <a:endParaRPr lang="en-US" sz="2200" b="1" dirty="0"/>
          </a:p>
          <a:p>
            <a:pPr indent="-228600">
              <a:lnSpc>
                <a:spcPct val="90000"/>
              </a:lnSpc>
              <a:spcAft>
                <a:spcPts val="600"/>
              </a:spcAft>
              <a:buFont typeface="Arial" panose="020B0604020202020204" pitchFamily="34" charset="0"/>
              <a:buChar char="•"/>
            </a:pPr>
            <a:r>
              <a:rPr lang="en-US" sz="2200" b="1" dirty="0">
                <a:effectLst/>
              </a:rPr>
              <a:t>Thursday </a:t>
            </a:r>
            <a:r>
              <a:rPr lang="en-US" sz="2200" b="1" dirty="0"/>
              <a:t>7</a:t>
            </a:r>
            <a:r>
              <a:rPr lang="en-US" sz="2200" b="1" baseline="30000" dirty="0"/>
              <a:t>th</a:t>
            </a:r>
            <a:r>
              <a:rPr lang="en-US" sz="2200" b="1" dirty="0">
                <a:effectLst/>
              </a:rPr>
              <a:t> May 2026, 3.20pm: </a:t>
            </a:r>
            <a:r>
              <a:rPr lang="en-US" sz="2200" dirty="0">
                <a:effectLst/>
              </a:rPr>
              <a:t>Options form must be submitted by this date.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b="1" dirty="0"/>
              <a:t>By July 2026: </a:t>
            </a:r>
            <a:r>
              <a:rPr lang="en-US" sz="2200" dirty="0">
                <a:effectLst/>
              </a:rPr>
              <a:t>Provisional allocation of Key Stage 4 courses to Year 8 students.</a:t>
            </a:r>
            <a:endParaRPr lang="en-US" sz="2200" dirty="0"/>
          </a:p>
        </p:txBody>
      </p:sp>
      <p:pic>
        <p:nvPicPr>
          <p:cNvPr id="5" name="Picture 4" descr="Bassingbourn VC (@Bassingbournvc) / X">
            <a:extLst>
              <a:ext uri="{FF2B5EF4-FFF2-40B4-BE49-F238E27FC236}">
                <a16:creationId xmlns:a16="http://schemas.microsoft.com/office/drawing/2014/main" id="{885DCA93-6F68-D65C-DC49-E6954E593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7908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2DFE84-A6F7-F402-53F8-73BFEAE6112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449B58B-560B-A87A-8ADD-53A9382F82C6}"/>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Completing the Google Options Form</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2A0E72-744F-9CCD-7561-A6F915D85CEF}"/>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dirty="0"/>
              <a:t>Issued on Google Classrooms on </a:t>
            </a:r>
            <a:r>
              <a:rPr lang="en-US" sz="2200" b="1" dirty="0"/>
              <a:t>Wednesday 29</a:t>
            </a:r>
            <a:r>
              <a:rPr lang="en-US" sz="2200" b="1" baseline="30000" dirty="0"/>
              <a:t>th</a:t>
            </a:r>
            <a:r>
              <a:rPr lang="en-US" sz="2200" b="1" dirty="0"/>
              <a:t> April 2026 </a:t>
            </a:r>
            <a:r>
              <a:rPr lang="en-US" sz="2200" dirty="0"/>
              <a:t>.</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Students must choose two options in each block – a first choice and a reserve choice.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It is not first come, first served.</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The order of preference is important because it will be used if a course is oversubscribed.</a:t>
            </a:r>
          </a:p>
          <a:p>
            <a:pPr indent="-228600">
              <a:lnSpc>
                <a:spcPct val="90000"/>
              </a:lnSpc>
              <a:spcAft>
                <a:spcPts val="600"/>
              </a:spcAft>
              <a:buFont typeface="Arial" panose="020B0604020202020204" pitchFamily="34" charset="0"/>
              <a:buChar char="•"/>
            </a:pPr>
            <a:endParaRPr lang="en-US" sz="2200" dirty="0"/>
          </a:p>
        </p:txBody>
      </p:sp>
      <p:pic>
        <p:nvPicPr>
          <p:cNvPr id="6" name="Picture 4" descr="Bassingbourn VC (@Bassingbournvc) / X">
            <a:extLst>
              <a:ext uri="{FF2B5EF4-FFF2-40B4-BE49-F238E27FC236}">
                <a16:creationId xmlns:a16="http://schemas.microsoft.com/office/drawing/2014/main" id="{DED63C5A-ADFB-AA4C-E6E6-C717917DA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72357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61CB8B-4BAF-6851-12E5-5290EF5A74D9}"/>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Completing the Google Options Form</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C4C192-7199-E82B-7CD7-193F7E624461}"/>
              </a:ext>
            </a:extLst>
          </p:cNvPr>
          <p:cNvSpPr txBox="1"/>
          <p:nvPr/>
        </p:nvSpPr>
        <p:spPr>
          <a:xfrm>
            <a:off x="572493" y="2071316"/>
            <a:ext cx="6713552" cy="4119172"/>
          </a:xfrm>
          <a:prstGeom prst="rect">
            <a:avLst/>
          </a:prstGeom>
        </p:spPr>
        <p:txBody>
          <a:bodyPr vert="horz" lIns="91440" tIns="45720" rIns="91440" bIns="45720" rtlCol="0" anchor="t">
            <a:normAutofit fontScale="92500" lnSpcReduction="20000"/>
          </a:bodyPr>
          <a:lstStyle/>
          <a:p>
            <a:pPr>
              <a:lnSpc>
                <a:spcPct val="90000"/>
              </a:lnSpc>
              <a:spcAft>
                <a:spcPts val="600"/>
              </a:spcAft>
            </a:pPr>
            <a:endParaRPr lang="en-US" sz="2400" dirty="0"/>
          </a:p>
          <a:p>
            <a:pPr indent="-228600">
              <a:lnSpc>
                <a:spcPct val="90000"/>
              </a:lnSpc>
              <a:spcAft>
                <a:spcPts val="600"/>
              </a:spcAft>
              <a:buFont typeface="Arial" panose="020B0604020202020204" pitchFamily="34" charset="0"/>
              <a:buChar char="•"/>
            </a:pPr>
            <a:r>
              <a:rPr lang="en-US" sz="2400" dirty="0"/>
              <a:t>Students need to tick a box to say that their parents agree.</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Students will receive an email copy of the form they have submitted.</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b="1" dirty="0"/>
              <a:t>It must be submitted by  3.20pm on Thursday 7</a:t>
            </a:r>
            <a:r>
              <a:rPr lang="en-US" sz="2400" b="1" baseline="30000" dirty="0"/>
              <a:t>th</a:t>
            </a:r>
            <a:r>
              <a:rPr lang="en-US" sz="2400" b="1" dirty="0"/>
              <a:t> May 2026 on Google Classrooms.</a:t>
            </a:r>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r>
              <a:rPr lang="en-US" sz="2400" dirty="0"/>
              <a:t>Any form submitted after this date will be processed after the other forms and therefore this may impact on whether a student acquires their preferred choices.</a:t>
            </a:r>
            <a:endParaRPr lang="en-US" sz="2000" dirty="0"/>
          </a:p>
        </p:txBody>
      </p:sp>
      <p:pic>
        <p:nvPicPr>
          <p:cNvPr id="6" name="Picture 4" descr="Bassingbourn VC (@Bassingbournvc) / X">
            <a:extLst>
              <a:ext uri="{FF2B5EF4-FFF2-40B4-BE49-F238E27FC236}">
                <a16:creationId xmlns:a16="http://schemas.microsoft.com/office/drawing/2014/main" id="{6DA23FF8-ABA7-F25A-E61F-932286123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84614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61CB8B-4BAF-6851-12E5-5290EF5A74D9}"/>
              </a:ext>
            </a:extLst>
          </p:cNvPr>
          <p:cNvSpPr txBox="1">
            <a:spLocks/>
          </p:cNvSpPr>
          <p:nvPr/>
        </p:nvSpPr>
        <p:spPr>
          <a:xfrm>
            <a:off x="526773" y="24712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The Aim of our Curriculum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BC246-EA20-B573-D6E0-4321A03EB2E7}"/>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a:t>To provide all students with the opportunity to achieve excellent Key Stage 4 results, which will enable them to pursue their next chosen step in their education.</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To support students to develop the skills required for their future studies and eventually the workplace. </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To help all students to become respectful, resilient and responsible individuals.   </a:t>
            </a:r>
          </a:p>
          <a:p>
            <a:pPr marL="285750" indent="-228600">
              <a:lnSpc>
                <a:spcPct val="90000"/>
              </a:lnSpc>
              <a:spcAft>
                <a:spcPts val="600"/>
              </a:spcAft>
              <a:buFont typeface="Arial" panose="020B0604020202020204" pitchFamily="34" charset="0"/>
              <a:buChar char="•"/>
            </a:pPr>
            <a:endParaRPr lang="en-US" sz="2000"/>
          </a:p>
          <a:p>
            <a:pPr marL="285750" indent="-228600">
              <a:lnSpc>
                <a:spcPct val="90000"/>
              </a:lnSpc>
              <a:spcAft>
                <a:spcPts val="600"/>
              </a:spcAft>
              <a:buFont typeface="Arial" panose="020B0604020202020204" pitchFamily="34" charset="0"/>
              <a:buChar char="•"/>
            </a:pPr>
            <a:r>
              <a:rPr lang="en-US" sz="2000"/>
              <a:t>To provide students with a wide range of enrichment opportunities.</a:t>
            </a:r>
          </a:p>
        </p:txBody>
      </p:sp>
      <p:pic>
        <p:nvPicPr>
          <p:cNvPr id="6" name="Picture 4" descr="Bassingbourn VC (@Bassingbournvc) / X">
            <a:extLst>
              <a:ext uri="{FF2B5EF4-FFF2-40B4-BE49-F238E27FC236}">
                <a16:creationId xmlns:a16="http://schemas.microsoft.com/office/drawing/2014/main" id="{93352504-FDB0-9E26-6EA8-FDE93D9DD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08404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FA331F7-1769-A7C3-37C5-85349B3A58FE}"/>
              </a:ext>
            </a:extLst>
          </p:cNvPr>
          <p:cNvSpPr txBox="1">
            <a:spLocks/>
          </p:cNvSpPr>
          <p:nvPr/>
        </p:nvSpPr>
        <p:spPr>
          <a:xfrm>
            <a:off x="638881" y="457200"/>
            <a:ext cx="10909640" cy="13686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600" b="1"/>
              <a:t>Rooms for Tonight</a:t>
            </a:r>
          </a:p>
        </p:txBody>
      </p:sp>
      <p:sp>
        <p:nvSpPr>
          <p:cNvPr id="14"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6BB4E8-6238-C69D-81F1-E48F7D9E2DD9}"/>
              </a:ext>
            </a:extLst>
          </p:cNvPr>
          <p:cNvSpPr txBox="1"/>
          <p:nvPr/>
        </p:nvSpPr>
        <p:spPr>
          <a:xfrm>
            <a:off x="575036" y="1506431"/>
            <a:ext cx="3242820" cy="4693593"/>
          </a:xfrm>
          <a:prstGeom prst="rect">
            <a:avLst/>
          </a:prstGeom>
          <a:solidFill>
            <a:srgbClr val="FFFFCC"/>
          </a:solidFill>
          <a:ln w="38100">
            <a:solidFill>
              <a:schemeClr val="tx1"/>
            </a:solidFill>
          </a:ln>
        </p:spPr>
        <p:txBody>
          <a:bodyPr wrap="square" rtlCol="0">
            <a:spAutoFit/>
          </a:bodyPr>
          <a:lstStyle/>
          <a:p>
            <a:pPr>
              <a:spcAft>
                <a:spcPts val="600"/>
              </a:spcAft>
            </a:pPr>
            <a:r>
              <a:rPr lang="en-GB" sz="2400" u="sng" dirty="0"/>
              <a:t>Room 1</a:t>
            </a:r>
            <a:endParaRPr lang="en-GB" sz="2400" u="sng"/>
          </a:p>
          <a:p>
            <a:pPr>
              <a:spcAft>
                <a:spcPts val="600"/>
              </a:spcAft>
            </a:pPr>
            <a:endParaRPr lang="en-GB" sz="2400"/>
          </a:p>
          <a:p>
            <a:pPr>
              <a:spcAft>
                <a:spcPts val="600"/>
              </a:spcAft>
            </a:pPr>
            <a:r>
              <a:rPr lang="en-GB" sz="2400" dirty="0"/>
              <a:t>Design &amp; Technology (Product Design)</a:t>
            </a:r>
            <a:endParaRPr lang="en-GB" sz="2400"/>
          </a:p>
          <a:p>
            <a:pPr>
              <a:spcAft>
                <a:spcPts val="600"/>
              </a:spcAft>
            </a:pPr>
            <a:r>
              <a:rPr lang="en-GB" sz="2400" dirty="0"/>
              <a:t>Design &amp; Technology (Textiles)</a:t>
            </a:r>
            <a:endParaRPr lang="en-GB" sz="2400"/>
          </a:p>
          <a:p>
            <a:pPr>
              <a:spcAft>
                <a:spcPts val="600"/>
              </a:spcAft>
            </a:pPr>
            <a:r>
              <a:rPr lang="en-GB" sz="2400" dirty="0"/>
              <a:t>3D Design</a:t>
            </a:r>
            <a:endParaRPr lang="en-GB" sz="2400"/>
          </a:p>
          <a:p>
            <a:pPr>
              <a:spcAft>
                <a:spcPts val="600"/>
              </a:spcAft>
            </a:pPr>
            <a:r>
              <a:rPr lang="en-GB" sz="2400" dirty="0"/>
              <a:t>Health &amp; Fitness</a:t>
            </a:r>
            <a:endParaRPr lang="en-GB" sz="2400"/>
          </a:p>
          <a:p>
            <a:pPr>
              <a:spcAft>
                <a:spcPts val="600"/>
              </a:spcAft>
            </a:pPr>
            <a:r>
              <a:rPr lang="en-GB" sz="2400" dirty="0"/>
              <a:t>Hospitality &amp; Catering</a:t>
            </a:r>
            <a:endParaRPr lang="en-GB" sz="2400"/>
          </a:p>
          <a:p>
            <a:pPr>
              <a:spcAft>
                <a:spcPts val="600"/>
              </a:spcAft>
            </a:pPr>
            <a:r>
              <a:rPr lang="en-GB" sz="2400" dirty="0"/>
              <a:t>English (Language and Literature)</a:t>
            </a:r>
            <a:endParaRPr lang="en-GB"/>
          </a:p>
        </p:txBody>
      </p:sp>
      <p:sp>
        <p:nvSpPr>
          <p:cNvPr id="7" name="TextBox 6">
            <a:extLst>
              <a:ext uri="{FF2B5EF4-FFF2-40B4-BE49-F238E27FC236}">
                <a16:creationId xmlns:a16="http://schemas.microsoft.com/office/drawing/2014/main" id="{7B49E674-6448-B992-2519-2E8FAE76F726}"/>
              </a:ext>
            </a:extLst>
          </p:cNvPr>
          <p:cNvSpPr txBox="1"/>
          <p:nvPr/>
        </p:nvSpPr>
        <p:spPr>
          <a:xfrm>
            <a:off x="8064742" y="1996982"/>
            <a:ext cx="3769935" cy="4031873"/>
          </a:xfrm>
          <a:prstGeom prst="rect">
            <a:avLst/>
          </a:prstGeom>
          <a:solidFill>
            <a:srgbClr val="FFFFCC"/>
          </a:solidFill>
          <a:ln w="38100">
            <a:solidFill>
              <a:schemeClr val="tx1"/>
            </a:solidFill>
          </a:ln>
        </p:spPr>
        <p:txBody>
          <a:bodyPr wrap="square" rtlCol="0">
            <a:spAutoFit/>
          </a:bodyPr>
          <a:lstStyle/>
          <a:p>
            <a:pPr>
              <a:spcAft>
                <a:spcPts val="600"/>
              </a:spcAft>
            </a:pPr>
            <a:r>
              <a:rPr lang="en-GB" sz="2400" u="sng" dirty="0"/>
              <a:t>Room 3</a:t>
            </a:r>
            <a:endParaRPr lang="en-GB" sz="2400" u="sng"/>
          </a:p>
          <a:p>
            <a:pPr>
              <a:spcAft>
                <a:spcPts val="600"/>
              </a:spcAft>
            </a:pPr>
            <a:endParaRPr lang="en-GB" sz="2400" u="sng"/>
          </a:p>
          <a:p>
            <a:pPr>
              <a:spcAft>
                <a:spcPts val="600"/>
              </a:spcAft>
            </a:pPr>
            <a:r>
              <a:rPr lang="en-GB" sz="2400" dirty="0"/>
              <a:t>History</a:t>
            </a:r>
            <a:endParaRPr lang="en-GB" sz="2400"/>
          </a:p>
          <a:p>
            <a:pPr>
              <a:spcAft>
                <a:spcPts val="600"/>
              </a:spcAft>
            </a:pPr>
            <a:r>
              <a:rPr lang="en-GB" sz="2400" dirty="0"/>
              <a:t>Geography</a:t>
            </a:r>
            <a:endParaRPr lang="en-GB" sz="2400"/>
          </a:p>
          <a:p>
            <a:pPr>
              <a:spcAft>
                <a:spcPts val="600"/>
              </a:spcAft>
            </a:pPr>
            <a:r>
              <a:rPr lang="en-GB" sz="2400" dirty="0"/>
              <a:t>Religious Studies</a:t>
            </a:r>
            <a:endParaRPr lang="en-GB" sz="2400"/>
          </a:p>
          <a:p>
            <a:pPr>
              <a:spcAft>
                <a:spcPts val="600"/>
              </a:spcAft>
            </a:pPr>
            <a:r>
              <a:rPr lang="en-GB" sz="2400" dirty="0"/>
              <a:t>Drama </a:t>
            </a:r>
            <a:endParaRPr lang="en-GB" sz="2400"/>
          </a:p>
          <a:p>
            <a:pPr>
              <a:spcAft>
                <a:spcPts val="600"/>
              </a:spcAft>
            </a:pPr>
            <a:r>
              <a:rPr lang="en-GB" sz="2400" dirty="0"/>
              <a:t>Music Technology</a:t>
            </a:r>
            <a:endParaRPr lang="en-GB" sz="2400"/>
          </a:p>
          <a:p>
            <a:pPr>
              <a:spcAft>
                <a:spcPts val="600"/>
              </a:spcAft>
            </a:pPr>
            <a:r>
              <a:rPr lang="en-GB" sz="2400" dirty="0"/>
              <a:t>Dance</a:t>
            </a:r>
            <a:endParaRPr lang="en-GB" sz="2400"/>
          </a:p>
          <a:p>
            <a:pPr>
              <a:spcAft>
                <a:spcPts val="600"/>
              </a:spcAft>
            </a:pPr>
            <a:r>
              <a:rPr lang="en-GB" sz="2400" dirty="0"/>
              <a:t>Science</a:t>
            </a:r>
            <a:endParaRPr lang="en-GB" sz="2400"/>
          </a:p>
        </p:txBody>
      </p:sp>
      <p:sp>
        <p:nvSpPr>
          <p:cNvPr id="2" name="TextBox 1">
            <a:extLst>
              <a:ext uri="{FF2B5EF4-FFF2-40B4-BE49-F238E27FC236}">
                <a16:creationId xmlns:a16="http://schemas.microsoft.com/office/drawing/2014/main" id="{8C52A6F4-087B-EDDB-DDE0-A5CDE36314EB}"/>
              </a:ext>
            </a:extLst>
          </p:cNvPr>
          <p:cNvSpPr txBox="1"/>
          <p:nvPr/>
        </p:nvSpPr>
        <p:spPr>
          <a:xfrm>
            <a:off x="4056331" y="2325970"/>
            <a:ext cx="3769935" cy="4031873"/>
          </a:xfrm>
          <a:prstGeom prst="rect">
            <a:avLst/>
          </a:prstGeom>
          <a:solidFill>
            <a:srgbClr val="FFFFCC"/>
          </a:solidFill>
          <a:ln w="38100">
            <a:solidFill>
              <a:schemeClr val="tx1"/>
            </a:solidFill>
          </a:ln>
        </p:spPr>
        <p:txBody>
          <a:bodyPr wrap="square" rtlCol="0">
            <a:spAutoFit/>
          </a:bodyPr>
          <a:lstStyle/>
          <a:p>
            <a:pPr>
              <a:spcAft>
                <a:spcPts val="600"/>
              </a:spcAft>
            </a:pPr>
            <a:r>
              <a:rPr lang="en-GB" sz="2400" u="sng" dirty="0"/>
              <a:t>Room 2</a:t>
            </a:r>
          </a:p>
          <a:p>
            <a:pPr>
              <a:spcAft>
                <a:spcPts val="600"/>
              </a:spcAft>
            </a:pPr>
            <a:endParaRPr lang="en-GB" sz="2400" u="sng" dirty="0"/>
          </a:p>
          <a:p>
            <a:pPr>
              <a:spcAft>
                <a:spcPts val="600"/>
              </a:spcAft>
            </a:pPr>
            <a:r>
              <a:rPr lang="en-GB" sz="2400" dirty="0"/>
              <a:t>Latin</a:t>
            </a:r>
          </a:p>
          <a:p>
            <a:pPr>
              <a:spcAft>
                <a:spcPts val="600"/>
              </a:spcAft>
            </a:pPr>
            <a:r>
              <a:rPr lang="en-GB" sz="2400" dirty="0"/>
              <a:t>Spanish</a:t>
            </a:r>
          </a:p>
          <a:p>
            <a:pPr>
              <a:spcAft>
                <a:spcPts val="600"/>
              </a:spcAft>
            </a:pPr>
            <a:r>
              <a:rPr lang="en-GB" sz="2400" dirty="0"/>
              <a:t>French </a:t>
            </a:r>
          </a:p>
          <a:p>
            <a:pPr>
              <a:spcAft>
                <a:spcPts val="600"/>
              </a:spcAft>
            </a:pPr>
            <a:r>
              <a:rPr lang="en-GB" sz="2400" dirty="0"/>
              <a:t>Art </a:t>
            </a:r>
          </a:p>
          <a:p>
            <a:pPr>
              <a:spcAft>
                <a:spcPts val="600"/>
              </a:spcAft>
            </a:pPr>
            <a:r>
              <a:rPr lang="en-GB" sz="2400" dirty="0"/>
              <a:t>Computing Science</a:t>
            </a:r>
          </a:p>
          <a:p>
            <a:pPr>
              <a:spcAft>
                <a:spcPts val="600"/>
              </a:spcAft>
            </a:pPr>
            <a:r>
              <a:rPr lang="en-GB" sz="2400" dirty="0"/>
              <a:t>Maths</a:t>
            </a:r>
          </a:p>
          <a:p>
            <a:pPr>
              <a:spcAft>
                <a:spcPts val="600"/>
              </a:spcAft>
            </a:pPr>
            <a:r>
              <a:rPr lang="en-GB" sz="2400" dirty="0"/>
              <a:t>Personal Development</a:t>
            </a:r>
          </a:p>
        </p:txBody>
      </p:sp>
    </p:spTree>
    <p:extLst>
      <p:ext uri="{BB962C8B-B14F-4D97-AF65-F5344CB8AC3E}">
        <p14:creationId xmlns:p14="http://schemas.microsoft.com/office/powerpoint/2010/main" val="381035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4F7EE5A-776F-4580-7409-43926C92CCC1}"/>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Post 16 Progression</a:t>
            </a:r>
          </a:p>
        </p:txBody>
      </p:sp>
      <p:sp>
        <p:nvSpPr>
          <p:cNvPr id="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8CCD19-8921-01B7-EB0C-FC5706465C54}"/>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All students must remain in full time education or training until they are 18 years old. </a:t>
            </a:r>
          </a:p>
          <a:p>
            <a:pPr marL="285750"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r>
              <a:rPr lang="en-US" sz="2200"/>
              <a:t>At Bassingbourn Village College, for their post 16 studies, most of our students either go to:</a:t>
            </a:r>
          </a:p>
          <a:p>
            <a:pPr indent="-228600">
              <a:lnSpc>
                <a:spcPct val="90000"/>
              </a:lnSpc>
              <a:spcAft>
                <a:spcPts val="600"/>
              </a:spcAft>
              <a:buFont typeface="Arial" panose="020B0604020202020204" pitchFamily="34" charset="0"/>
              <a:buChar char="•"/>
            </a:pPr>
            <a:endParaRPr lang="en-US" sz="2200"/>
          </a:p>
          <a:p>
            <a:pPr marL="285750" indent="-228600">
              <a:lnSpc>
                <a:spcPct val="90000"/>
              </a:lnSpc>
              <a:spcAft>
                <a:spcPts val="600"/>
              </a:spcAft>
              <a:buFont typeface="Arial" panose="020B0604020202020204" pitchFamily="34" charset="0"/>
              <a:buChar char="•"/>
            </a:pPr>
            <a:r>
              <a:rPr lang="en-US" sz="2200"/>
              <a:t>Comberton Village College</a:t>
            </a:r>
          </a:p>
          <a:p>
            <a:pPr marL="285750" indent="-228600">
              <a:lnSpc>
                <a:spcPct val="90000"/>
              </a:lnSpc>
              <a:spcAft>
                <a:spcPts val="600"/>
              </a:spcAft>
              <a:buFont typeface="Arial" panose="020B0604020202020204" pitchFamily="34" charset="0"/>
              <a:buChar char="•"/>
            </a:pPr>
            <a:r>
              <a:rPr lang="en-US" sz="2200"/>
              <a:t>Long Road Sixth Form College</a:t>
            </a:r>
          </a:p>
          <a:p>
            <a:pPr marL="285750" indent="-228600">
              <a:lnSpc>
                <a:spcPct val="90000"/>
              </a:lnSpc>
              <a:spcAft>
                <a:spcPts val="600"/>
              </a:spcAft>
              <a:buFont typeface="Arial" panose="020B0604020202020204" pitchFamily="34" charset="0"/>
              <a:buChar char="•"/>
            </a:pPr>
            <a:r>
              <a:rPr lang="en-US" sz="2200"/>
              <a:t>Hills Road Sixth Form College</a:t>
            </a:r>
          </a:p>
          <a:p>
            <a:pPr marL="285750" indent="-228600">
              <a:lnSpc>
                <a:spcPct val="90000"/>
              </a:lnSpc>
              <a:spcAft>
                <a:spcPts val="600"/>
              </a:spcAft>
              <a:buFont typeface="Arial" panose="020B0604020202020204" pitchFamily="34" charset="0"/>
              <a:buChar char="•"/>
            </a:pPr>
            <a:r>
              <a:rPr lang="en-US" sz="2200"/>
              <a:t>Cambridge Regional College</a:t>
            </a:r>
          </a:p>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pPr>
            <a:endParaRPr lang="en-US" sz="2200"/>
          </a:p>
        </p:txBody>
      </p:sp>
      <p:pic>
        <p:nvPicPr>
          <p:cNvPr id="4" name="Picture 4" descr="Bassingbourn VC (@Bassingbournvc) / X">
            <a:extLst>
              <a:ext uri="{FF2B5EF4-FFF2-40B4-BE49-F238E27FC236}">
                <a16:creationId xmlns:a16="http://schemas.microsoft.com/office/drawing/2014/main" id="{6302BF30-993A-5A34-6B1C-EADF80BB2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95124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4146D3-59CB-71BA-7763-13CEF6BB09D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0D30968-DF6D-C9DF-44F7-7613E2650253}"/>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Compulsory KS4 Curriculum</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ssingbourn VC (@Bassingbournvc) / X">
            <a:extLst>
              <a:ext uri="{FF2B5EF4-FFF2-40B4-BE49-F238E27FC236}">
                <a16:creationId xmlns:a16="http://schemas.microsoft.com/office/drawing/2014/main" id="{61E0218E-5D33-55F7-6888-ABC46D879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9199658" y="238539"/>
            <a:ext cx="2505894" cy="26047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10" name="TextBox 6">
            <a:extLst>
              <a:ext uri="{FF2B5EF4-FFF2-40B4-BE49-F238E27FC236}">
                <a16:creationId xmlns:a16="http://schemas.microsoft.com/office/drawing/2014/main" id="{38E6862C-DC08-0231-6B9B-548901C35206}"/>
              </a:ext>
            </a:extLst>
          </p:cNvPr>
          <p:cNvGraphicFramePr/>
          <p:nvPr>
            <p:extLst>
              <p:ext uri="{D42A27DB-BD31-4B8C-83A1-F6EECF244321}">
                <p14:modId xmlns:p14="http://schemas.microsoft.com/office/powerpoint/2010/main" val="1277381705"/>
              </p:ext>
            </p:extLst>
          </p:nvPr>
        </p:nvGraphicFramePr>
        <p:xfrm>
          <a:off x="1201901" y="2093976"/>
          <a:ext cx="5271856" cy="3751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C6DE55B0-94BF-8B04-33BC-A454C15006DD}"/>
              </a:ext>
            </a:extLst>
          </p:cNvPr>
          <p:cNvSpPr txBox="1"/>
          <p:nvPr/>
        </p:nvSpPr>
        <p:spPr>
          <a:xfrm>
            <a:off x="6997625" y="3038588"/>
            <a:ext cx="4404066" cy="2677656"/>
          </a:xfrm>
          <a:prstGeom prst="rect">
            <a:avLst/>
          </a:prstGeom>
          <a:noFill/>
          <a:ln w="38100">
            <a:solidFill>
              <a:schemeClr val="accent2"/>
            </a:solidFill>
          </a:ln>
        </p:spPr>
        <p:txBody>
          <a:bodyPr wrap="square" rtlCol="0">
            <a:spAutoFit/>
          </a:bodyPr>
          <a:lstStyle/>
          <a:p>
            <a:pPr algn="ctr"/>
            <a:r>
              <a:rPr lang="en-GB" sz="2400" dirty="0"/>
              <a:t>Additionally, students will also have lessons in:</a:t>
            </a:r>
          </a:p>
          <a:p>
            <a:endParaRPr lang="en-GB" sz="2400" dirty="0"/>
          </a:p>
          <a:p>
            <a:pPr marL="342900" indent="-342900" algn="ctr">
              <a:buFont typeface="Wingdings" panose="05000000000000000000" pitchFamily="2" charset="2"/>
              <a:buChar char="q"/>
            </a:pPr>
            <a:r>
              <a:rPr lang="en-GB" sz="2400" dirty="0"/>
              <a:t>Physical Education</a:t>
            </a:r>
          </a:p>
          <a:p>
            <a:pPr marL="342900" indent="-342900" algn="ctr">
              <a:buFont typeface="Wingdings" panose="05000000000000000000" pitchFamily="2" charset="2"/>
              <a:buChar char="q"/>
            </a:pPr>
            <a:r>
              <a:rPr lang="en-GB" sz="2400" dirty="0"/>
              <a:t>Personal Development, including Careers Development</a:t>
            </a:r>
          </a:p>
        </p:txBody>
      </p:sp>
    </p:spTree>
    <p:extLst>
      <p:ext uri="{BB962C8B-B14F-4D97-AF65-F5344CB8AC3E}">
        <p14:creationId xmlns:p14="http://schemas.microsoft.com/office/powerpoint/2010/main" val="10562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61CB8B-4BAF-6851-12E5-5290EF5A74D9}"/>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Option Blocks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5DE132-35EC-EFDE-A622-68DF8713D54E}"/>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We want students to have a wide range of choice, which allows each student to choose a suitable pathway for their future study and careers plans.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Students will have the option to study vocational courses, the EBacc or a combination of the two.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blocks have been created with knowledge of combinations and historical patterns. </a:t>
            </a:r>
          </a:p>
          <a:p>
            <a:pPr>
              <a:lnSpc>
                <a:spcPct val="90000"/>
              </a:lnSpc>
              <a:spcAft>
                <a:spcPts val="600"/>
              </a:spcAft>
            </a:pPr>
            <a:endParaRPr lang="en-US" sz="1400" dirty="0"/>
          </a:p>
        </p:txBody>
      </p:sp>
      <p:pic>
        <p:nvPicPr>
          <p:cNvPr id="5" name="Picture 4" descr="Bassingbourn VC (@Bassingbournvc) / X">
            <a:extLst>
              <a:ext uri="{FF2B5EF4-FFF2-40B4-BE49-F238E27FC236}">
                <a16:creationId xmlns:a16="http://schemas.microsoft.com/office/drawing/2014/main" id="{9089B922-C7BB-06B4-3FF3-2D6B69D42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30964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2F7E63-8BBE-C49A-A268-0BD605689BD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A48A39A-499E-4A80-A30E-5959777478F6}"/>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Option Blocks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E3C5E1-FDFB-2823-E2FB-F73632FFBE21}"/>
              </a:ext>
            </a:extLst>
          </p:cNvPr>
          <p:cNvSpPr txBox="1"/>
          <p:nvPr/>
        </p:nvSpPr>
        <p:spPr>
          <a:xfrm>
            <a:off x="572493" y="2071316"/>
            <a:ext cx="6713552" cy="411917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t>Despite taking all of the above into consideration, some students unfortunately will be disappointed.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Over subscription will be tackled through the order of preference and the ability to put students in reserve subjects.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If a course is deemed not viable, the students who have opted for this subject will have a meeting to discuss the next steps.</a:t>
            </a:r>
          </a:p>
        </p:txBody>
      </p:sp>
      <p:pic>
        <p:nvPicPr>
          <p:cNvPr id="5" name="Picture 4" descr="Bassingbourn VC (@Bassingbournvc) / X">
            <a:extLst>
              <a:ext uri="{FF2B5EF4-FFF2-40B4-BE49-F238E27FC236}">
                <a16:creationId xmlns:a16="http://schemas.microsoft.com/office/drawing/2014/main" id="{AC63BBCB-28AD-4D9E-371B-EBC7E38E5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7791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2ACA84-3FC6-C7A7-6F62-DB5BA34D29E3}"/>
              </a:ext>
            </a:extLst>
          </p:cNvPr>
          <p:cNvSpPr txBox="1"/>
          <p:nvPr/>
        </p:nvSpPr>
        <p:spPr>
          <a:xfrm>
            <a:off x="1333130" y="681037"/>
            <a:ext cx="9525739" cy="769441"/>
          </a:xfrm>
          <a:prstGeom prst="rect">
            <a:avLst/>
          </a:prstGeom>
          <a:noFill/>
        </p:spPr>
        <p:txBody>
          <a:bodyPr wrap="square">
            <a:spAutoFit/>
          </a:bodyPr>
          <a:lstStyle/>
          <a:p>
            <a:pPr algn="ctr"/>
            <a:r>
              <a:rPr lang="en-GB" sz="4400" b="1">
                <a:solidFill>
                  <a:schemeClr val="tx1">
                    <a:lumMod val="95000"/>
                    <a:lumOff val="5000"/>
                  </a:schemeClr>
                </a:solidFill>
              </a:rPr>
              <a:t>Option Blocks</a:t>
            </a:r>
            <a:endParaRPr lang="en-GB" sz="4400" b="1" dirty="0">
              <a:solidFill>
                <a:schemeClr val="tx1">
                  <a:lumMod val="95000"/>
                  <a:lumOff val="5000"/>
                </a:schemeClr>
              </a:solidFill>
            </a:endParaRPr>
          </a:p>
        </p:txBody>
      </p:sp>
      <p:pic>
        <p:nvPicPr>
          <p:cNvPr id="6" name="Picture 4" descr="Bassingbourn VC (@Bassingbournvc) / X">
            <a:extLst>
              <a:ext uri="{FF2B5EF4-FFF2-40B4-BE49-F238E27FC236}">
                <a16:creationId xmlns:a16="http://schemas.microsoft.com/office/drawing/2014/main" id="{AA98D1EB-22C2-538F-F0AC-F969571C0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0" y="128588"/>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Rectangle 1">
            <a:extLst>
              <a:ext uri="{FF2B5EF4-FFF2-40B4-BE49-F238E27FC236}">
                <a16:creationId xmlns:a16="http://schemas.microsoft.com/office/drawing/2014/main" id="{F4E27138-77AC-341F-8B39-73BEA769705F}"/>
              </a:ext>
            </a:extLst>
          </p:cNvPr>
          <p:cNvSpPr>
            <a:spLocks noChangeArrowheads="1"/>
          </p:cNvSpPr>
          <p:nvPr/>
        </p:nvSpPr>
        <p:spPr bwMode="auto">
          <a:xfrm>
            <a:off x="3081338" y="2971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12DC12CC-C4A0-9E7F-DD37-949F53DC093F}"/>
              </a:ext>
            </a:extLst>
          </p:cNvPr>
          <p:cNvPicPr>
            <a:picLocks noChangeAspect="1"/>
          </p:cNvPicPr>
          <p:nvPr/>
        </p:nvPicPr>
        <p:blipFill>
          <a:blip r:embed="rId4"/>
          <a:stretch>
            <a:fillRect/>
          </a:stretch>
        </p:blipFill>
        <p:spPr>
          <a:xfrm>
            <a:off x="1639113" y="1690688"/>
            <a:ext cx="8321316" cy="4309450"/>
          </a:xfrm>
          <a:prstGeom prst="rect">
            <a:avLst/>
          </a:prstGeom>
        </p:spPr>
      </p:pic>
    </p:spTree>
    <p:extLst>
      <p:ext uri="{BB962C8B-B14F-4D97-AF65-F5344CB8AC3E}">
        <p14:creationId xmlns:p14="http://schemas.microsoft.com/office/powerpoint/2010/main" val="357520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24F65E-FE16-739E-6D79-CFF282A41A0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345136C-69B2-2EC5-2B84-BE4DC7C54D18}"/>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Option Subjects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ssingbourn VC (@Bassingbournvc) / X">
            <a:extLst>
              <a:ext uri="{FF2B5EF4-FFF2-40B4-BE49-F238E27FC236}">
                <a16:creationId xmlns:a16="http://schemas.microsoft.com/office/drawing/2014/main" id="{D1BBD2EB-6600-5D7A-2EFA-50564E363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9752307" y="406690"/>
            <a:ext cx="2184632" cy="22708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aphicFrame>
        <p:nvGraphicFramePr>
          <p:cNvPr id="9" name="TextBox 3">
            <a:extLst>
              <a:ext uri="{FF2B5EF4-FFF2-40B4-BE49-F238E27FC236}">
                <a16:creationId xmlns:a16="http://schemas.microsoft.com/office/drawing/2014/main" id="{10EB5D01-7737-2C46-550F-3BE8E855357D}"/>
              </a:ext>
            </a:extLst>
          </p:cNvPr>
          <p:cNvGraphicFramePr/>
          <p:nvPr>
            <p:extLst>
              <p:ext uri="{D42A27DB-BD31-4B8C-83A1-F6EECF244321}">
                <p14:modId xmlns:p14="http://schemas.microsoft.com/office/powerpoint/2010/main" val="2533965008"/>
              </p:ext>
            </p:extLst>
          </p:nvPr>
        </p:nvGraphicFramePr>
        <p:xfrm>
          <a:off x="255061" y="2120854"/>
          <a:ext cx="8522563" cy="341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48D27401-8FF9-EBA2-F7F4-7194A033262E}"/>
              </a:ext>
            </a:extLst>
          </p:cNvPr>
          <p:cNvSpPr txBox="1"/>
          <p:nvPr/>
        </p:nvSpPr>
        <p:spPr>
          <a:xfrm>
            <a:off x="1274271" y="5822016"/>
            <a:ext cx="9640410" cy="830997"/>
          </a:xfrm>
          <a:prstGeom prst="rect">
            <a:avLst/>
          </a:prstGeom>
          <a:noFill/>
        </p:spPr>
        <p:txBody>
          <a:bodyPr wrap="square" rtlCol="0">
            <a:spAutoFit/>
          </a:bodyPr>
          <a:lstStyle/>
          <a:p>
            <a:pPr algn="ctr"/>
            <a:r>
              <a:rPr lang="en-GB" sz="2400" dirty="0"/>
              <a:t>The options form will not submit without these six choices being completed.</a:t>
            </a:r>
          </a:p>
        </p:txBody>
      </p:sp>
    </p:spTree>
    <p:extLst>
      <p:ext uri="{BB962C8B-B14F-4D97-AF65-F5344CB8AC3E}">
        <p14:creationId xmlns:p14="http://schemas.microsoft.com/office/powerpoint/2010/main" val="19807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561CB8B-4BAF-6851-12E5-5290EF5A74D9}"/>
              </a:ext>
            </a:extLst>
          </p:cNvPr>
          <p:cNvSpPr txBox="1">
            <a:spLocks/>
          </p:cNvSpPr>
          <p:nvPr/>
        </p:nvSpPr>
        <p:spPr>
          <a:xfrm>
            <a:off x="572493" y="238539"/>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GCSE vs. Vocational Courses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413438F-C8A7-7233-D76B-75D049F2660E}"/>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1" u="sng"/>
              <a:t>Vocational courses</a:t>
            </a:r>
          </a:p>
          <a:p>
            <a:pPr indent="-228600">
              <a:lnSpc>
                <a:spcPct val="90000"/>
              </a:lnSpc>
              <a:spcAft>
                <a:spcPts val="600"/>
              </a:spcAft>
              <a:buFont typeface="Arial" panose="020B0604020202020204" pitchFamily="34" charset="0"/>
              <a:buChar char="•"/>
            </a:pPr>
            <a:endParaRPr lang="en-US" sz="2200" b="1" u="sng"/>
          </a:p>
          <a:p>
            <a:pPr indent="-228600">
              <a:lnSpc>
                <a:spcPct val="90000"/>
              </a:lnSpc>
              <a:spcAft>
                <a:spcPts val="600"/>
              </a:spcAft>
              <a:buFont typeface="Arial" panose="020B0604020202020204" pitchFamily="34" charset="0"/>
              <a:buChar char="•"/>
            </a:pPr>
            <a:r>
              <a:rPr lang="en-US" sz="2200" b="1"/>
              <a:t>Health and Fitness</a:t>
            </a:r>
          </a:p>
          <a:p>
            <a:pPr indent="-228600">
              <a:lnSpc>
                <a:spcPct val="90000"/>
              </a:lnSpc>
              <a:spcAft>
                <a:spcPts val="600"/>
              </a:spcAft>
              <a:buFont typeface="Arial" panose="020B0604020202020204" pitchFamily="34" charset="0"/>
              <a:buChar char="•"/>
            </a:pPr>
            <a:r>
              <a:rPr lang="en-US" sz="2200" b="1"/>
              <a:t>Hospitality and Catering</a:t>
            </a:r>
          </a:p>
          <a:p>
            <a:pPr indent="-228600">
              <a:lnSpc>
                <a:spcPct val="90000"/>
              </a:lnSpc>
              <a:spcAft>
                <a:spcPts val="600"/>
              </a:spcAft>
              <a:buFont typeface="Arial" panose="020B0604020202020204" pitchFamily="34" charset="0"/>
              <a:buChar char="•"/>
            </a:pPr>
            <a:r>
              <a:rPr lang="en-US" sz="2200" b="1"/>
              <a:t>Music Technology</a:t>
            </a:r>
          </a:p>
          <a:p>
            <a:pPr indent="-228600">
              <a:lnSpc>
                <a:spcPct val="90000"/>
              </a:lnSpc>
              <a:spcAft>
                <a:spcPts val="600"/>
              </a:spcAft>
              <a:buFont typeface="Arial" panose="020B0604020202020204" pitchFamily="34" charset="0"/>
              <a:buChar char="•"/>
            </a:pPr>
            <a:endParaRPr lang="en-US" sz="2200" b="1" u="sng"/>
          </a:p>
        </p:txBody>
      </p:sp>
      <p:pic>
        <p:nvPicPr>
          <p:cNvPr id="5" name="Picture 4" descr="Bassingbourn VC (@Bassingbournvc) / X">
            <a:extLst>
              <a:ext uri="{FF2B5EF4-FFF2-40B4-BE49-F238E27FC236}">
                <a16:creationId xmlns:a16="http://schemas.microsoft.com/office/drawing/2014/main" id="{4196D5FA-4E84-F664-FD59-3C9C684F9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9" r="67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466054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24931</TotalTime>
  <Words>3695</Words>
  <Application>Microsoft Office PowerPoint</Application>
  <PresentationFormat>Widescreen</PresentationFormat>
  <Paragraphs>278</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Calibri</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Anglian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Leake, D</dc:creator>
  <cp:lastModifiedBy>Chapleo, H</cp:lastModifiedBy>
  <cp:revision>5</cp:revision>
  <cp:lastPrinted>2026-04-14T14:01:29Z</cp:lastPrinted>
  <dcterms:created xsi:type="dcterms:W3CDTF">2024-03-11T13:04:15Z</dcterms:created>
  <dcterms:modified xsi:type="dcterms:W3CDTF">2026-04-15T15:46:05Z</dcterms:modified>
</cp:coreProperties>
</file>