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</p:sldIdLst>
  <p:sldSz cx="18288000" cy="10287000"/>
  <p:notesSz cx="6858000" cy="9144000"/>
  <p:embeddedFontLst>
    <p:embeddedFont>
      <p:font typeface="Open Sans" panose="020B0606030504020204" pitchFamily="34" charset="0"/>
      <p:bold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iu9ceil23dxT4/7k2GRx+3sdHj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9928F4-FC54-42BE-8DD3-E46EE4959B77}">
  <a:tblStyle styleId="{FC9928F4-FC54-42BE-8DD3-E46EE4959B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259" b="-9259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5" name="Google Shape;85;p1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6" name="Google Shape;86;p1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87" name="Google Shape;87;p1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88" name="Google Shape;88;p1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1527472" y="3342170"/>
            <a:ext cx="15233055" cy="3194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9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Welcome to </a:t>
            </a:r>
            <a:endParaRPr/>
          </a:p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9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Bassingbourn Village College</a:t>
            </a:r>
            <a:endParaRPr/>
          </a:p>
        </p:txBody>
      </p:sp>
      <p:grpSp>
        <p:nvGrpSpPr>
          <p:cNvPr id="92" name="Google Shape;92;p1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93" name="Google Shape;93;p1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"/>
          <p:cNvSpPr/>
          <p:nvPr/>
        </p:nvSpPr>
        <p:spPr>
          <a:xfrm>
            <a:off x="250904" y="8733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76" name="Google Shape;276;p12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77" name="Google Shape;277;p12"/>
          <p:cNvSpPr/>
          <p:nvPr/>
        </p:nvSpPr>
        <p:spPr>
          <a:xfrm>
            <a:off x="458926" y="1571350"/>
            <a:ext cx="1972673" cy="6342433"/>
          </a:xfrm>
          <a:custGeom>
            <a:avLst/>
            <a:gdLst/>
            <a:ahLst/>
            <a:cxnLst/>
            <a:rect l="l" t="t" r="r" b="b"/>
            <a:pathLst>
              <a:path w="1972673" h="6342433" extrusionOk="0">
                <a:moveTo>
                  <a:pt x="0" y="0"/>
                </a:moveTo>
                <a:lnTo>
                  <a:pt x="1972672" y="0"/>
                </a:lnTo>
                <a:lnTo>
                  <a:pt x="1972672" y="6342433"/>
                </a:lnTo>
                <a:lnTo>
                  <a:pt x="0" y="6342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94784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78" name="Google Shape;278;p12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79" name="Google Shape;279;p12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80" name="Google Shape;280;p12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281" name="Google Shape;281;p12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282" name="Google Shape;282;p12"/>
          <p:cNvSpPr txBox="1"/>
          <p:nvPr/>
        </p:nvSpPr>
        <p:spPr>
          <a:xfrm>
            <a:off x="4814711" y="1485622"/>
            <a:ext cx="10338203" cy="104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Reminders for September...</a:t>
            </a:r>
            <a:endParaRPr dirty="0"/>
          </a:p>
        </p:txBody>
      </p:sp>
      <p:sp>
        <p:nvSpPr>
          <p:cNvPr id="283" name="Google Shape;283;p12"/>
          <p:cNvSpPr/>
          <p:nvPr/>
        </p:nvSpPr>
        <p:spPr>
          <a:xfrm>
            <a:off x="16102797" y="1571350"/>
            <a:ext cx="1870158" cy="6342433"/>
          </a:xfrm>
          <a:custGeom>
            <a:avLst/>
            <a:gdLst/>
            <a:ahLst/>
            <a:cxnLst/>
            <a:rect l="l" t="t" r="r" b="b"/>
            <a:pathLst>
              <a:path w="1870158" h="6342433" extrusionOk="0">
                <a:moveTo>
                  <a:pt x="0" y="0"/>
                </a:moveTo>
                <a:lnTo>
                  <a:pt x="1870157" y="0"/>
                </a:lnTo>
                <a:lnTo>
                  <a:pt x="1870157" y="6342433"/>
                </a:lnTo>
                <a:lnTo>
                  <a:pt x="0" y="6342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05461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84" name="Google Shape;284;p12"/>
          <p:cNvGrpSpPr/>
          <p:nvPr/>
        </p:nvGrpSpPr>
        <p:grpSpPr>
          <a:xfrm>
            <a:off x="7498087" y="9366000"/>
            <a:ext cx="6868450" cy="1476051"/>
            <a:chOff x="0" y="0"/>
            <a:chExt cx="9167712" cy="1968068"/>
          </a:xfrm>
        </p:grpSpPr>
        <p:sp>
          <p:nvSpPr>
            <p:cNvPr id="285" name="Google Shape;285;p12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6" name="Google Shape;286;p12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7" name="Google Shape;287;p12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8" name="Google Shape;288;p12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89" name="Google Shape;289;p12"/>
          <p:cNvSpPr txBox="1"/>
          <p:nvPr/>
        </p:nvSpPr>
        <p:spPr>
          <a:xfrm>
            <a:off x="2605950" y="2446900"/>
            <a:ext cx="13182000" cy="695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Blazers and ties must be worn </a:t>
            </a:r>
            <a:r>
              <a:rPr lang="en-US" sz="23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- adjustments are made for the summer term</a:t>
            </a:r>
            <a:endParaRPr sz="1200" dirty="0"/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Jumpers can be worn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UNDER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blazers, but not in place of. They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MUST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be black V-neck only,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NOT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a sweatshirt, hoodie, zipper, nor round necked.</a:t>
            </a:r>
            <a:endParaRPr sz="1200" dirty="0"/>
          </a:p>
          <a:p>
            <a:pPr marL="546724" marR="0" lvl="1" indent="-260661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Skirts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MUST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be tailored, pleated, straight and non-stretch, and MUST be at / or below knee length.</a:t>
            </a:r>
            <a:endParaRPr sz="2332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Open Sans"/>
              <a:buChar char="•"/>
            </a:pPr>
            <a:r>
              <a:rPr lang="en-US" sz="23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Shirts must remain tucked in. </a:t>
            </a:r>
            <a:endParaRPr sz="2332" b="1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Shoes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MUST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be black with no other colour visible. Leather / Leather style uppers, </a:t>
            </a:r>
            <a:r>
              <a:rPr lang="en-US" sz="2332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NOT</a:t>
            </a: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canvas, or fabric. Heels should not be more than 3cm high for health and safety reasons. Trainers can be worn but MUST be 100% leather / faux leather upper, no fabric.</a:t>
            </a:r>
            <a:endParaRPr sz="1200" dirty="0"/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Piercings are restricted to one, simple plain set of ear lobe studs.</a:t>
            </a:r>
            <a:endParaRPr sz="1200" dirty="0"/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No jewellery. </a:t>
            </a:r>
            <a:endParaRPr sz="1200" dirty="0"/>
          </a:p>
          <a:p>
            <a:pPr marL="546724" marR="0" lvl="1" indent="-2606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332"/>
              <a:buFont typeface="Arial"/>
              <a:buChar char="•"/>
            </a:pPr>
            <a:r>
              <a:rPr lang="en-US" sz="23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Hairstyles should be of natural colour and no extreme styles.</a:t>
            </a:r>
            <a:endParaRPr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95" name="Google Shape;295;p13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96" name="Google Shape;296;p13"/>
          <p:cNvSpPr/>
          <p:nvPr/>
        </p:nvSpPr>
        <p:spPr>
          <a:xfrm>
            <a:off x="11902700" y="2991513"/>
            <a:ext cx="6037730" cy="4303970"/>
          </a:xfrm>
          <a:custGeom>
            <a:avLst/>
            <a:gdLst/>
            <a:ahLst/>
            <a:cxnLst/>
            <a:rect l="l" t="t" r="r" b="b"/>
            <a:pathLst>
              <a:path w="6423117" h="4391806" extrusionOk="0">
                <a:moveTo>
                  <a:pt x="0" y="0"/>
                </a:moveTo>
                <a:lnTo>
                  <a:pt x="6423117" y="0"/>
                </a:lnTo>
                <a:lnTo>
                  <a:pt x="6423117" y="4391806"/>
                </a:lnTo>
                <a:lnTo>
                  <a:pt x="0" y="4391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97" name="Google Shape;297;p13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98" name="Google Shape;298;p13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99" name="Google Shape;299;p13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00" name="Google Shape;300;p13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01" name="Google Shape;301;p13"/>
          <p:cNvSpPr txBox="1"/>
          <p:nvPr/>
        </p:nvSpPr>
        <p:spPr>
          <a:xfrm>
            <a:off x="4814711" y="1485622"/>
            <a:ext cx="11530189" cy="104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Reminders for September...</a:t>
            </a:r>
            <a:endParaRPr dirty="0"/>
          </a:p>
        </p:txBody>
      </p:sp>
      <p:sp>
        <p:nvSpPr>
          <p:cNvPr id="302" name="Google Shape;302;p13"/>
          <p:cNvSpPr txBox="1"/>
          <p:nvPr/>
        </p:nvSpPr>
        <p:spPr>
          <a:xfrm>
            <a:off x="797650" y="2519013"/>
            <a:ext cx="10720800" cy="58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8314" marR="0" lvl="1" indent="-284157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2"/>
              <a:buFont typeface="Arial"/>
              <a:buChar char="•"/>
            </a:pPr>
            <a:r>
              <a:rPr lang="en-US" sz="26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Students </a:t>
            </a:r>
            <a:r>
              <a:rPr lang="en-US" sz="26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do</a:t>
            </a:r>
            <a:r>
              <a:rPr lang="en-US" sz="26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not have access to their phones during the school day</a:t>
            </a:r>
            <a:r>
              <a:rPr lang="en-US" sz="26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568314" marR="0" lvl="1" indent="-284157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2"/>
              <a:buFont typeface="Arial"/>
              <a:buChar char="•"/>
            </a:pPr>
            <a:r>
              <a:rPr lang="en-US" sz="26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On arrival p</a:t>
            </a:r>
            <a:r>
              <a:rPr lang="en-US" sz="26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hones are to be placed and locked inside the student’s allocated ‘HUSH’ pouch for the duration of the day.</a:t>
            </a:r>
            <a:endParaRPr dirty="0"/>
          </a:p>
          <a:p>
            <a:pPr marL="568314" marR="0" lvl="1" indent="-284157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2"/>
              <a:buFont typeface="Arial"/>
              <a:buChar char="•"/>
            </a:pPr>
            <a:r>
              <a:rPr lang="en-US" sz="26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If a student is seen with a phone out during the school day it will be confiscated and the student </a:t>
            </a:r>
            <a:r>
              <a:rPr lang="en-US" sz="26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given a consequence. </a:t>
            </a:r>
            <a:r>
              <a:rPr lang="en-US" sz="26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632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8313" marR="0" lvl="1" indent="-284157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2"/>
              <a:buFont typeface="Open Sans"/>
              <a:buChar char="•"/>
            </a:pPr>
            <a:r>
              <a:rPr lang="en-US" sz="2632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If a student needs to contact home, they should make their way to reception where the administrative team will call on their behalf. </a:t>
            </a:r>
            <a:endParaRPr sz="2632" b="1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8313" marR="0" lvl="1" indent="-284157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2"/>
              <a:buFont typeface="Arial"/>
              <a:buChar char="•"/>
            </a:pPr>
            <a:endParaRPr dirty="0"/>
          </a:p>
        </p:txBody>
      </p:sp>
      <p:grpSp>
        <p:nvGrpSpPr>
          <p:cNvPr id="303" name="Google Shape;303;p13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04" name="Google Shape;304;p13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4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13" name="Google Shape;313;p14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14" name="Google Shape;314;p14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15" name="Google Shape;315;p14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19" name="Google Shape;319;p14"/>
          <p:cNvSpPr/>
          <p:nvPr/>
        </p:nvSpPr>
        <p:spPr>
          <a:xfrm>
            <a:off x="1669944" y="2641266"/>
            <a:ext cx="4065598" cy="6098397"/>
          </a:xfrm>
          <a:custGeom>
            <a:avLst/>
            <a:gdLst/>
            <a:ahLst/>
            <a:cxnLst/>
            <a:rect l="l" t="t" r="r" b="b"/>
            <a:pathLst>
              <a:path w="4065598" h="6098397" extrusionOk="0">
                <a:moveTo>
                  <a:pt x="0" y="0"/>
                </a:moveTo>
                <a:lnTo>
                  <a:pt x="4065598" y="0"/>
                </a:lnTo>
                <a:lnTo>
                  <a:pt x="4065598" y="6098397"/>
                </a:lnTo>
                <a:lnTo>
                  <a:pt x="0" y="6098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20" name="Google Shape;320;p14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321" name="Google Shape;321;p14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322" name="Google Shape;322;p14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23" name="Google Shape;323;p14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24" name="Google Shape;324;p14"/>
          <p:cNvSpPr txBox="1"/>
          <p:nvPr/>
        </p:nvSpPr>
        <p:spPr>
          <a:xfrm>
            <a:off x="6076850" y="2641275"/>
            <a:ext cx="10115100" cy="604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If a student leaves a lesson, for any reason, they must carry a yellow lanyard which will be issued to them by a staff member.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Students must use the toilet at break and lunch time, only students with a pass can go at other times</a:t>
            </a:r>
            <a:r>
              <a:rPr lang="en-US" sz="2637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Time away from lessons is ‘lost learning’</a:t>
            </a:r>
            <a:r>
              <a:rPr lang="en-US" sz="2637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Please note, that if a student must go to the toilet, they will be allowed, but this will be monitored.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Students must fill water bottles at break and lunch time </a:t>
            </a:r>
            <a:r>
              <a:rPr lang="en-US" sz="2637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from one of the hydration stations. </a:t>
            </a:r>
            <a:endParaRPr sz="1300" dirty="0"/>
          </a:p>
        </p:txBody>
      </p:sp>
      <p:sp>
        <p:nvSpPr>
          <p:cNvPr id="325" name="Google Shape;325;p14"/>
          <p:cNvSpPr txBox="1"/>
          <p:nvPr/>
        </p:nvSpPr>
        <p:spPr>
          <a:xfrm>
            <a:off x="4814711" y="1485622"/>
            <a:ext cx="11219946" cy="104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Reminders for September...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5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31" name="Google Shape;331;p15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32" name="Google Shape;332;p15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33" name="Google Shape;333;p15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37" name="Google Shape;337;p15"/>
          <p:cNvSpPr/>
          <p:nvPr/>
        </p:nvSpPr>
        <p:spPr>
          <a:xfrm>
            <a:off x="10172543" y="2705348"/>
            <a:ext cx="7649492" cy="5099662"/>
          </a:xfrm>
          <a:custGeom>
            <a:avLst/>
            <a:gdLst/>
            <a:ahLst/>
            <a:cxnLst/>
            <a:rect l="l" t="t" r="r" b="b"/>
            <a:pathLst>
              <a:path w="7649492" h="5099662" extrusionOk="0">
                <a:moveTo>
                  <a:pt x="0" y="0"/>
                </a:moveTo>
                <a:lnTo>
                  <a:pt x="7649492" y="0"/>
                </a:lnTo>
                <a:lnTo>
                  <a:pt x="7649492" y="5099661"/>
                </a:lnTo>
                <a:lnTo>
                  <a:pt x="0" y="5099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38" name="Google Shape;338;p15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339" name="Google Shape;339;p15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340" name="Google Shape;340;p15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41" name="Google Shape;341;p15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42" name="Google Shape;342;p15"/>
          <p:cNvSpPr txBox="1"/>
          <p:nvPr/>
        </p:nvSpPr>
        <p:spPr>
          <a:xfrm>
            <a:off x="499825" y="2692125"/>
            <a:ext cx="9087600" cy="54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sng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September 3rd</a:t>
            </a:r>
            <a:r>
              <a:rPr lang="en-US" sz="2800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– An exclusive day for Year 7 &amp; 11</a:t>
            </a:r>
            <a:r>
              <a:rPr lang="en-US" sz="2800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Students will discover their mentor group; be given their timetable and be introduced </a:t>
            </a:r>
            <a:r>
              <a:rPr lang="en-US" sz="2800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to some of their new teachers</a:t>
            </a:r>
            <a:r>
              <a:rPr lang="en-US" sz="2800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and cohort. </a:t>
            </a:r>
            <a:endParaRPr sz="1300" dirty="0"/>
          </a:p>
          <a:p>
            <a:pPr marL="0" marR="0" lvl="0" indent="0" algn="just" rtl="0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marR="0" lvl="0" indent="0" algn="just" rtl="0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Students will have access to the school canteen and will be able to select a variety of hot or cold food options. Alternatively, students are welcome to bring a packed lunch.</a:t>
            </a:r>
            <a:r>
              <a:rPr lang="en-US" sz="2900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343" name="Google Shape;343;p15"/>
          <p:cNvSpPr txBox="1"/>
          <p:nvPr/>
        </p:nvSpPr>
        <p:spPr>
          <a:xfrm>
            <a:off x="4814711" y="1485622"/>
            <a:ext cx="9962646" cy="104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Reminders for September...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1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49" name="Google Shape;349;p11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50" name="Google Shape;350;p11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351" name="Google Shape;351;p11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352" name="Google Shape;352;p11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53" name="Google Shape;353;p11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54" name="Google Shape;354;p11"/>
          <p:cNvSpPr txBox="1"/>
          <p:nvPr/>
        </p:nvSpPr>
        <p:spPr>
          <a:xfrm>
            <a:off x="7235202" y="1485622"/>
            <a:ext cx="3575745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Attendance</a:t>
            </a:r>
            <a:endParaRPr/>
          </a:p>
        </p:txBody>
      </p:sp>
      <p:sp>
        <p:nvSpPr>
          <p:cNvPr id="355" name="Google Shape;355;p11"/>
          <p:cNvSpPr txBox="1"/>
          <p:nvPr/>
        </p:nvSpPr>
        <p:spPr>
          <a:xfrm>
            <a:off x="1063950" y="2511963"/>
            <a:ext cx="16160100" cy="50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If your child is unable to come to school we ask that you report this to us by </a:t>
            </a:r>
            <a:r>
              <a:rPr lang="en-US" sz="2901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8:15am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on </a:t>
            </a:r>
            <a:r>
              <a:rPr lang="en-US" sz="2901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01763 242344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, or email </a:t>
            </a:r>
            <a:r>
              <a:rPr lang="en-US" sz="2901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absence@bassingbournvc.org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We do ask that you call or email </a:t>
            </a:r>
            <a:r>
              <a:rPr lang="en-US" sz="2901" b="1" i="0" u="sng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EVERY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day that your child is absent for safeguarding reasons.</a:t>
            </a:r>
            <a:endParaRPr sz="120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1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Students should arrive at school by </a:t>
            </a:r>
            <a:r>
              <a:rPr lang="en-US" sz="2901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08:50am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to ensure they are in Mentor Time for </a:t>
            </a:r>
            <a:r>
              <a:rPr lang="en-US" sz="2901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08:55am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Students that arrive after the register has been completed will be marked as absent and unauthorised.</a:t>
            </a:r>
            <a:endParaRPr sz="120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1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If your child’s attendance falls below </a:t>
            </a:r>
            <a:r>
              <a:rPr lang="en-US" sz="2901" b="1" i="1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95%</a:t>
            </a:r>
            <a:r>
              <a:rPr lang="en-US" sz="29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you will automatically receive a letter raising a concern and advising you that their attendance is being monitored.</a:t>
            </a:r>
            <a:endParaRPr sz="1200"/>
          </a:p>
        </p:txBody>
      </p:sp>
      <p:grpSp>
        <p:nvGrpSpPr>
          <p:cNvPr id="356" name="Google Shape;356;p11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57" name="Google Shape;357;p11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8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66" name="Google Shape;366;p18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67" name="Google Shape;367;p18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68" name="Google Shape;368;p18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72" name="Google Shape;372;p18"/>
          <p:cNvSpPr/>
          <p:nvPr/>
        </p:nvSpPr>
        <p:spPr>
          <a:xfrm>
            <a:off x="563669" y="2907485"/>
            <a:ext cx="7318899" cy="4879266"/>
          </a:xfrm>
          <a:custGeom>
            <a:avLst/>
            <a:gdLst/>
            <a:ahLst/>
            <a:cxnLst/>
            <a:rect l="l" t="t" r="r" b="b"/>
            <a:pathLst>
              <a:path w="7318899" h="4879266" extrusionOk="0">
                <a:moveTo>
                  <a:pt x="0" y="0"/>
                </a:moveTo>
                <a:lnTo>
                  <a:pt x="7318900" y="0"/>
                </a:lnTo>
                <a:lnTo>
                  <a:pt x="7318900" y="4879266"/>
                </a:lnTo>
                <a:lnTo>
                  <a:pt x="0" y="4879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73" name="Google Shape;373;p18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374" name="Google Shape;374;p18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375" name="Google Shape;375;p18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76" name="Google Shape;376;p18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77" name="Google Shape;377;p18"/>
          <p:cNvSpPr txBox="1"/>
          <p:nvPr/>
        </p:nvSpPr>
        <p:spPr>
          <a:xfrm>
            <a:off x="4223119" y="1485622"/>
            <a:ext cx="9599911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Cashless Catering / Lunchtimes</a:t>
            </a:r>
            <a:endParaRPr/>
          </a:p>
        </p:txBody>
      </p:sp>
      <p:sp>
        <p:nvSpPr>
          <p:cNvPr id="378" name="Google Shape;378;p18"/>
          <p:cNvSpPr txBox="1"/>
          <p:nvPr/>
        </p:nvSpPr>
        <p:spPr>
          <a:xfrm>
            <a:off x="8200288" y="3067767"/>
            <a:ext cx="9522899" cy="5325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99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Innovate is our catering company, providing a variety of healthy and tasty meals every day as well as a wide selection of “grab and go” items including baguettes, paninis, burritos and salads.</a:t>
            </a:r>
            <a:endParaRPr/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99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The menu follows a similar weekly pattern, so students know what to expect.</a:t>
            </a:r>
            <a:endParaRPr/>
          </a:p>
          <a:p>
            <a:pPr marL="0" marR="0" lvl="0" indent="0" algn="just" rtl="0">
              <a:lnSpc>
                <a:spcPct val="12858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2858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9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84" name="Google Shape;384;p19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85" name="Google Shape;385;p19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386" name="Google Shape;386;p19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90" name="Google Shape;390;p19"/>
          <p:cNvSpPr/>
          <p:nvPr/>
        </p:nvSpPr>
        <p:spPr>
          <a:xfrm>
            <a:off x="9684743" y="2602860"/>
            <a:ext cx="7353133" cy="5229916"/>
          </a:xfrm>
          <a:custGeom>
            <a:avLst/>
            <a:gdLst/>
            <a:ahLst/>
            <a:cxnLst/>
            <a:rect l="l" t="t" r="r" b="b"/>
            <a:pathLst>
              <a:path w="7353133" h="5229916" extrusionOk="0">
                <a:moveTo>
                  <a:pt x="0" y="0"/>
                </a:moveTo>
                <a:lnTo>
                  <a:pt x="7353133" y="0"/>
                </a:lnTo>
                <a:lnTo>
                  <a:pt x="7353133" y="5229915"/>
                </a:lnTo>
                <a:lnTo>
                  <a:pt x="0" y="5229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91" name="Google Shape;391;p19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392" name="Google Shape;392;p19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393" name="Google Shape;393;p19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394" name="Google Shape;394;p19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395" name="Google Shape;395;p19"/>
          <p:cNvSpPr txBox="1"/>
          <p:nvPr/>
        </p:nvSpPr>
        <p:spPr>
          <a:xfrm>
            <a:off x="4223119" y="1485622"/>
            <a:ext cx="9599911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Cashless Catering / Lunchtimes</a:t>
            </a:r>
            <a:endParaRPr/>
          </a:p>
        </p:txBody>
      </p:sp>
      <p:sp>
        <p:nvSpPr>
          <p:cNvPr id="396" name="Google Shape;396;p19"/>
          <p:cNvSpPr txBox="1"/>
          <p:nvPr/>
        </p:nvSpPr>
        <p:spPr>
          <a:xfrm>
            <a:off x="1293000" y="2799076"/>
            <a:ext cx="7851000" cy="554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4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The most popular meal deal is the Blue Dot meal which allows students to choose any 4 items from selected rolls, sandwiches, drinks, cakes, fruit bags and much more!</a:t>
            </a:r>
            <a:endParaRPr sz="1300" dirty="0"/>
          </a:p>
          <a:p>
            <a:pPr marL="0" marR="0" lvl="0" indent="0" algn="just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47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4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Innovate operate a cashless till with money payable by parents/carers online in advance.</a:t>
            </a:r>
            <a:endParaRPr sz="1300" dirty="0"/>
          </a:p>
          <a:p>
            <a:pPr marL="0" marR="0" lvl="0" indent="0" algn="just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47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7" name="Google Shape;397;p19"/>
          <p:cNvSpPr txBox="1"/>
          <p:nvPr/>
        </p:nvSpPr>
        <p:spPr>
          <a:xfrm>
            <a:off x="2339082" y="8130228"/>
            <a:ext cx="13609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Students are not able to purchase food unless their accounts are in credit.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6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03" name="Google Shape;403;p16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04" name="Google Shape;404;p16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405" name="Google Shape;405;p16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9" name="Google Shape;409;p16"/>
          <p:cNvSpPr/>
          <p:nvPr/>
        </p:nvSpPr>
        <p:spPr>
          <a:xfrm>
            <a:off x="250904" y="2744082"/>
            <a:ext cx="6705067" cy="5042669"/>
          </a:xfrm>
          <a:custGeom>
            <a:avLst/>
            <a:gdLst/>
            <a:ahLst/>
            <a:cxnLst/>
            <a:rect l="l" t="t" r="r" b="b"/>
            <a:pathLst>
              <a:path w="7564004" h="5042669" extrusionOk="0">
                <a:moveTo>
                  <a:pt x="0" y="0"/>
                </a:moveTo>
                <a:lnTo>
                  <a:pt x="7564004" y="0"/>
                </a:lnTo>
                <a:lnTo>
                  <a:pt x="7564004" y="5042669"/>
                </a:lnTo>
                <a:lnTo>
                  <a:pt x="0" y="50426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10" name="Google Shape;410;p16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411" name="Google Shape;411;p16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412" name="Google Shape;412;p16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413" name="Google Shape;413;p16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414" name="Google Shape;414;p16"/>
          <p:cNvSpPr txBox="1"/>
          <p:nvPr/>
        </p:nvSpPr>
        <p:spPr>
          <a:xfrm>
            <a:off x="6279080" y="1485622"/>
            <a:ext cx="5487988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Free School Meals</a:t>
            </a:r>
            <a:endParaRPr/>
          </a:p>
        </p:txBody>
      </p:sp>
      <p:sp>
        <p:nvSpPr>
          <p:cNvPr id="415" name="Google Shape;415;p16"/>
          <p:cNvSpPr txBox="1"/>
          <p:nvPr/>
        </p:nvSpPr>
        <p:spPr>
          <a:xfrm>
            <a:off x="7200900" y="2561126"/>
            <a:ext cx="10836195" cy="6344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To qualify for Free School Meals for your child / children you must be claiming one of the following benefits: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Income Support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Income Based Job Seekers Allowance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Child Tax Credit only</a:t>
            </a:r>
            <a:endParaRPr sz="1300" dirty="0"/>
          </a:p>
          <a:p>
            <a:pPr marL="591078" marR="0" lvl="1" indent="-289189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7"/>
              <a:buFont typeface="Arial"/>
              <a:buChar char="•"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Guarantee element on State Pension</a:t>
            </a:r>
            <a:endParaRPr sz="1300" dirty="0"/>
          </a:p>
          <a:p>
            <a:pPr marL="0" marR="0" lvl="0" indent="0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37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However, if you receive Working Tax Credits you are NOT entitled to free School lunches.</a:t>
            </a:r>
          </a:p>
          <a:p>
            <a:pPr marL="0" marR="0" lvl="0" indent="0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37" b="1" u="sng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Parents will need to reapply annually for FSM from 1</a:t>
            </a:r>
            <a:r>
              <a:rPr lang="en-US" sz="2637" b="1" u="sng" baseline="30000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</a:t>
            </a:r>
            <a:r>
              <a:rPr lang="en-US" sz="2637" b="1" u="sng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August 2026. </a:t>
            </a:r>
          </a:p>
          <a:p>
            <a:pPr marL="0" marR="0" lvl="0" indent="0" algn="just" rtl="0">
              <a:lnSpc>
                <a:spcPct val="14903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58" name="Google Shape;458;p21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59" name="Google Shape;459;p21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460" name="Google Shape;460;p21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1" name="Google Shape;461;p21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2" name="Google Shape;462;p21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64" name="Google Shape;464;p21"/>
          <p:cNvSpPr/>
          <p:nvPr/>
        </p:nvSpPr>
        <p:spPr>
          <a:xfrm>
            <a:off x="9345421" y="2528448"/>
            <a:ext cx="7887454" cy="5258303"/>
          </a:xfrm>
          <a:custGeom>
            <a:avLst/>
            <a:gdLst/>
            <a:ahLst/>
            <a:cxnLst/>
            <a:rect l="l" t="t" r="r" b="b"/>
            <a:pathLst>
              <a:path w="7887454" h="5258303" extrusionOk="0">
                <a:moveTo>
                  <a:pt x="0" y="0"/>
                </a:moveTo>
                <a:lnTo>
                  <a:pt x="7887455" y="0"/>
                </a:lnTo>
                <a:lnTo>
                  <a:pt x="7887455" y="5258303"/>
                </a:lnTo>
                <a:lnTo>
                  <a:pt x="0" y="5258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65" name="Google Shape;465;p21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466" name="Google Shape;466;p21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467" name="Google Shape;467;p21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468" name="Google Shape;468;p21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469" name="Google Shape;469;p21"/>
          <p:cNvSpPr txBox="1"/>
          <p:nvPr/>
        </p:nvSpPr>
        <p:spPr>
          <a:xfrm>
            <a:off x="6866604" y="1485622"/>
            <a:ext cx="4312940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School Details</a:t>
            </a:r>
            <a:endParaRPr/>
          </a:p>
        </p:txBody>
      </p:sp>
      <p:sp>
        <p:nvSpPr>
          <p:cNvPr id="470" name="Google Shape;470;p21"/>
          <p:cNvSpPr txBox="1"/>
          <p:nvPr/>
        </p:nvSpPr>
        <p:spPr>
          <a:xfrm>
            <a:off x="790264" y="2452248"/>
            <a:ext cx="8353800" cy="60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Phone number: </a:t>
            </a:r>
            <a:endParaRPr sz="1200"/>
          </a:p>
          <a:p>
            <a:pPr marL="833826" marR="0" lvl="1" indent="-404213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62"/>
              <a:buFont typeface="Arial"/>
              <a:buChar char="•"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01763 242344</a:t>
            </a:r>
            <a:endParaRPr sz="1200"/>
          </a:p>
          <a:p>
            <a:pPr marL="0" marR="0" lvl="0" indent="0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Website:</a:t>
            </a:r>
            <a:endParaRPr sz="1200"/>
          </a:p>
          <a:p>
            <a:pPr marL="833826" marR="0" lvl="1" indent="-404213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62"/>
              <a:buFont typeface="Arial"/>
              <a:buChar char="•"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www.bassingbournvc.org</a:t>
            </a:r>
            <a:endParaRPr sz="1200"/>
          </a:p>
          <a:p>
            <a:pPr marL="0" marR="0" lvl="0" indent="0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Email: </a:t>
            </a:r>
            <a:endParaRPr sz="1200"/>
          </a:p>
          <a:p>
            <a:pPr marL="833826" marR="0" lvl="1" indent="-404213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62"/>
              <a:buFont typeface="Arial"/>
              <a:buChar char="•"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office@bassingbournvc.org</a:t>
            </a:r>
            <a:endParaRPr sz="1200"/>
          </a:p>
          <a:p>
            <a:pPr marL="0" marR="0" lvl="0" indent="0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Absence email:</a:t>
            </a:r>
            <a:endParaRPr sz="1200"/>
          </a:p>
          <a:p>
            <a:pPr marL="833826" marR="0" lvl="1" indent="-404213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62"/>
              <a:buFont typeface="Arial"/>
              <a:buChar char="•"/>
            </a:pPr>
            <a:r>
              <a:rPr lang="en-US" sz="3662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absence@bassingbournvc.org</a:t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2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76" name="Google Shape;476;p22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77" name="Google Shape;477;p22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478" name="Google Shape;478;p22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82" name="Google Shape;482;p22"/>
          <p:cNvSpPr/>
          <p:nvPr/>
        </p:nvSpPr>
        <p:spPr>
          <a:xfrm>
            <a:off x="5942701" y="2648515"/>
            <a:ext cx="6402598" cy="5922403"/>
          </a:xfrm>
          <a:custGeom>
            <a:avLst/>
            <a:gdLst/>
            <a:ahLst/>
            <a:cxnLst/>
            <a:rect l="l" t="t" r="r" b="b"/>
            <a:pathLst>
              <a:path w="6402598" h="5922403" extrusionOk="0">
                <a:moveTo>
                  <a:pt x="0" y="0"/>
                </a:moveTo>
                <a:lnTo>
                  <a:pt x="6402598" y="0"/>
                </a:lnTo>
                <a:lnTo>
                  <a:pt x="6402598" y="5922403"/>
                </a:lnTo>
                <a:lnTo>
                  <a:pt x="0" y="5922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83" name="Google Shape;483;p22"/>
          <p:cNvSpPr/>
          <p:nvPr/>
        </p:nvSpPr>
        <p:spPr>
          <a:xfrm>
            <a:off x="1897210" y="3005078"/>
            <a:ext cx="3503238" cy="5209276"/>
          </a:xfrm>
          <a:custGeom>
            <a:avLst/>
            <a:gdLst/>
            <a:ahLst/>
            <a:cxnLst/>
            <a:rect l="l" t="t" r="r" b="b"/>
            <a:pathLst>
              <a:path w="3503238" h="5209276" extrusionOk="0">
                <a:moveTo>
                  <a:pt x="0" y="0"/>
                </a:moveTo>
                <a:lnTo>
                  <a:pt x="3503239" y="0"/>
                </a:lnTo>
                <a:lnTo>
                  <a:pt x="3503239" y="5209277"/>
                </a:lnTo>
                <a:lnTo>
                  <a:pt x="0" y="5209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84" name="Google Shape;484;p22"/>
          <p:cNvSpPr/>
          <p:nvPr/>
        </p:nvSpPr>
        <p:spPr>
          <a:xfrm>
            <a:off x="12796553" y="3005078"/>
            <a:ext cx="3147271" cy="5209276"/>
          </a:xfrm>
          <a:custGeom>
            <a:avLst/>
            <a:gdLst/>
            <a:ahLst/>
            <a:cxnLst/>
            <a:rect l="l" t="t" r="r" b="b"/>
            <a:pathLst>
              <a:path w="3147271" h="5209276" extrusionOk="0">
                <a:moveTo>
                  <a:pt x="0" y="0"/>
                </a:moveTo>
                <a:lnTo>
                  <a:pt x="3147272" y="0"/>
                </a:lnTo>
                <a:lnTo>
                  <a:pt x="3147272" y="5209277"/>
                </a:lnTo>
                <a:lnTo>
                  <a:pt x="0" y="5209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85" name="Google Shape;485;p22"/>
          <p:cNvSpPr/>
          <p:nvPr/>
        </p:nvSpPr>
        <p:spPr>
          <a:xfrm>
            <a:off x="5805228" y="2648515"/>
            <a:ext cx="6586546" cy="5922403"/>
          </a:xfrm>
          <a:custGeom>
            <a:avLst/>
            <a:gdLst/>
            <a:ahLst/>
            <a:cxnLst/>
            <a:rect l="l" t="t" r="r" b="b"/>
            <a:pathLst>
              <a:path w="6586546" h="5922403" extrusionOk="0">
                <a:moveTo>
                  <a:pt x="0" y="0"/>
                </a:moveTo>
                <a:lnTo>
                  <a:pt x="6586546" y="0"/>
                </a:lnTo>
                <a:lnTo>
                  <a:pt x="6586546" y="5922403"/>
                </a:lnTo>
                <a:lnTo>
                  <a:pt x="0" y="5922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486" name="Google Shape;486;p22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487" name="Google Shape;487;p22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488" name="Google Shape;488;p22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489" name="Google Shape;489;p22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02" name="Google Shape;102;p2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03" name="Google Shape;103;p2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104" name="Google Shape;104;p2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8" name="Google Shape;108;p2"/>
          <p:cNvSpPr/>
          <p:nvPr/>
        </p:nvSpPr>
        <p:spPr>
          <a:xfrm>
            <a:off x="3622433" y="3930490"/>
            <a:ext cx="11937672" cy="4372387"/>
          </a:xfrm>
          <a:custGeom>
            <a:avLst/>
            <a:gdLst/>
            <a:ahLst/>
            <a:cxnLst/>
            <a:rect l="l" t="t" r="r" b="b"/>
            <a:pathLst>
              <a:path w="11937672" h="4372387" extrusionOk="0">
                <a:moveTo>
                  <a:pt x="0" y="0"/>
                </a:moveTo>
                <a:lnTo>
                  <a:pt x="11937671" y="0"/>
                </a:lnTo>
                <a:lnTo>
                  <a:pt x="11937671" y="4372388"/>
                </a:lnTo>
                <a:lnTo>
                  <a:pt x="0" y="4372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18799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09" name="Google Shape;109;p2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110" name="Google Shape;110;p2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113" name="Google Shape;113;p2"/>
          <p:cNvSpPr txBox="1"/>
          <p:nvPr/>
        </p:nvSpPr>
        <p:spPr>
          <a:xfrm>
            <a:off x="2792809" y="1869500"/>
            <a:ext cx="12702382" cy="167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46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are Part of the Anglian Learning Trust</a:t>
            </a:r>
            <a:endParaRPr/>
          </a:p>
          <a:p>
            <a:pPr marL="0" marR="0" lvl="0" indent="0" algn="ctr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46" b="1" i="0" u="sng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5316149" y="2797050"/>
            <a:ext cx="8318207" cy="85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73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Anglian Learning Trust Values: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0" name="Google Shape;120;p3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1" name="Google Shape;121;p3"/>
          <p:cNvSpPr/>
          <p:nvPr/>
        </p:nvSpPr>
        <p:spPr>
          <a:xfrm>
            <a:off x="1509203" y="2857032"/>
            <a:ext cx="7389634" cy="5823444"/>
          </a:xfrm>
          <a:custGeom>
            <a:avLst/>
            <a:gdLst/>
            <a:ahLst/>
            <a:cxnLst/>
            <a:rect l="l" t="t" r="r" b="b"/>
            <a:pathLst>
              <a:path w="7389634" h="5823444" extrusionOk="0">
                <a:moveTo>
                  <a:pt x="0" y="0"/>
                </a:moveTo>
                <a:lnTo>
                  <a:pt x="7389634" y="0"/>
                </a:lnTo>
                <a:lnTo>
                  <a:pt x="7389634" y="5823444"/>
                </a:lnTo>
                <a:lnTo>
                  <a:pt x="0" y="5823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523" t="-2996" r="-619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22" name="Google Shape;122;p3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123" name="Google Shape;123;p3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126" name="Google Shape;126;p3"/>
          <p:cNvSpPr txBox="1"/>
          <p:nvPr/>
        </p:nvSpPr>
        <p:spPr>
          <a:xfrm>
            <a:off x="1799233" y="1760945"/>
            <a:ext cx="14689535" cy="81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46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Our Core Values at Bassingbourn Village College</a:t>
            </a: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9366519" y="3125942"/>
            <a:ext cx="7671300" cy="4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5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These are the life skills </a:t>
            </a:r>
            <a:r>
              <a:rPr lang="en-US" sz="3755" b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that </a:t>
            </a:r>
            <a:r>
              <a:rPr lang="en-US" sz="3755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we nurture:</a:t>
            </a:r>
            <a:endParaRPr sz="3755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070816" marR="0" lvl="1" indent="-535408" algn="just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6461AB"/>
              </a:buClr>
              <a:buSzPts val="4959"/>
              <a:buFont typeface="Arial"/>
              <a:buChar char="•"/>
            </a:pPr>
            <a:r>
              <a:rPr lang="en-US" sz="4959" b="1" i="0" u="none" strike="noStrike" cap="none">
                <a:solidFill>
                  <a:srgbClr val="6461AB"/>
                </a:solidFill>
                <a:latin typeface="Open Sans"/>
                <a:ea typeface="Open Sans"/>
                <a:cs typeface="Open Sans"/>
                <a:sym typeface="Open Sans"/>
              </a:rPr>
              <a:t>Respect</a:t>
            </a:r>
            <a:endParaRPr/>
          </a:p>
          <a:p>
            <a:pPr marL="1070816" marR="0" lvl="1" indent="-535408" algn="just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2CA9E0"/>
              </a:buClr>
              <a:buSzPts val="4959"/>
              <a:buFont typeface="Arial"/>
              <a:buChar char="•"/>
            </a:pPr>
            <a:r>
              <a:rPr lang="en-US" sz="4959" b="1" i="0" u="none" strike="noStrike" cap="none">
                <a:solidFill>
                  <a:srgbClr val="2CA9E0"/>
                </a:solidFill>
                <a:latin typeface="Open Sans"/>
                <a:ea typeface="Open Sans"/>
                <a:cs typeface="Open Sans"/>
                <a:sym typeface="Open Sans"/>
              </a:rPr>
              <a:t>Resilience</a:t>
            </a:r>
            <a:endParaRPr/>
          </a:p>
          <a:p>
            <a:pPr marL="1070816" marR="0" lvl="1" indent="-535408" algn="just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77A340"/>
              </a:buClr>
              <a:buSzPts val="4959"/>
              <a:buFont typeface="Arial"/>
              <a:buChar char="•"/>
            </a:pPr>
            <a:r>
              <a:rPr lang="en-US" sz="4959" b="1" i="0" u="none" strike="noStrike" cap="none">
                <a:solidFill>
                  <a:srgbClr val="77A340"/>
                </a:solidFill>
                <a:latin typeface="Open Sans"/>
                <a:ea typeface="Open Sans"/>
                <a:cs typeface="Open Sans"/>
                <a:sym typeface="Open Sans"/>
              </a:rPr>
              <a:t>Responsibility</a:t>
            </a:r>
            <a:endParaRPr/>
          </a:p>
        </p:txBody>
      </p:sp>
      <p:grpSp>
        <p:nvGrpSpPr>
          <p:cNvPr id="128" name="Google Shape;128;p3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129" name="Google Shape;129;p3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8" name="Google Shape;138;p4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9" name="Google Shape;139;p4"/>
          <p:cNvSpPr/>
          <p:nvPr/>
        </p:nvSpPr>
        <p:spPr>
          <a:xfrm>
            <a:off x="10679589" y="3650735"/>
            <a:ext cx="5108162" cy="4869539"/>
          </a:xfrm>
          <a:custGeom>
            <a:avLst/>
            <a:gdLst/>
            <a:ahLst/>
            <a:cxnLst/>
            <a:rect l="l" t="t" r="r" b="b"/>
            <a:pathLst>
              <a:path w="5108162" h="4869539" extrusionOk="0">
                <a:moveTo>
                  <a:pt x="0" y="0"/>
                </a:moveTo>
                <a:lnTo>
                  <a:pt x="5108162" y="0"/>
                </a:lnTo>
                <a:lnTo>
                  <a:pt x="5108162" y="4869540"/>
                </a:lnTo>
                <a:lnTo>
                  <a:pt x="0" y="4869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5207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40" name="Google Shape;140;p4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141" name="Google Shape;141;p4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142" name="Google Shape;142;p4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143" name="Google Shape;143;p4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144" name="Google Shape;144;p4"/>
          <p:cNvSpPr txBox="1"/>
          <p:nvPr/>
        </p:nvSpPr>
        <p:spPr>
          <a:xfrm>
            <a:off x="1995954" y="1635181"/>
            <a:ext cx="14296092" cy="1677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Extending the Boundaries of Learning and Extra-Curricular </a:t>
            </a:r>
            <a:endParaRPr/>
          </a:p>
        </p:txBody>
      </p:sp>
      <p:sp>
        <p:nvSpPr>
          <p:cNvPr id="145" name="Google Shape;145;p4"/>
          <p:cNvSpPr txBox="1"/>
          <p:nvPr/>
        </p:nvSpPr>
        <p:spPr>
          <a:xfrm>
            <a:off x="778800" y="3650725"/>
            <a:ext cx="9310500" cy="4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4281C3"/>
                </a:solidFill>
                <a:latin typeface="Verdana"/>
                <a:ea typeface="Verdana"/>
                <a:cs typeface="Verdana"/>
                <a:sym typeface="Verdana"/>
              </a:rPr>
              <a:t>We encourage our students to explore their ideas and individuality. To support this, we run </a:t>
            </a:r>
            <a:r>
              <a:rPr lang="en-US" sz="3300" b="1">
                <a:solidFill>
                  <a:srgbClr val="4281C3"/>
                </a:solidFill>
                <a:latin typeface="Verdana"/>
                <a:ea typeface="Verdana"/>
                <a:cs typeface="Verdana"/>
                <a:sym typeface="Verdana"/>
              </a:rPr>
              <a:t>an array of</a:t>
            </a:r>
            <a:r>
              <a:rPr lang="en-US" sz="3300" b="1" i="0" u="none" strike="noStrike" cap="none">
                <a:solidFill>
                  <a:srgbClr val="4281C3"/>
                </a:solidFill>
                <a:latin typeface="Verdana"/>
                <a:ea typeface="Verdana"/>
                <a:cs typeface="Verdana"/>
                <a:sym typeface="Verdana"/>
              </a:rPr>
              <a:t> extra-curricular clubs in PE, Dance, Creative Arts, Music, Drama, English, Geography, Computing and Science.</a:t>
            </a:r>
            <a:endParaRPr sz="33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46" name="Google Shape;146;p4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147" name="Google Shape;147;p4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4" name="Google Shape;174;p6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75" name="Google Shape;175;p6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176" name="Google Shape;176;p6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177" name="Google Shape;177;p6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178" name="Google Shape;178;p6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179" name="Google Shape;179;p6"/>
          <p:cNvSpPr txBox="1"/>
          <p:nvPr/>
        </p:nvSpPr>
        <p:spPr>
          <a:xfrm>
            <a:off x="4706888" y="1650935"/>
            <a:ext cx="8874225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Some Useful People to know </a:t>
            </a:r>
            <a:endParaRPr/>
          </a:p>
        </p:txBody>
      </p:sp>
      <p:sp>
        <p:nvSpPr>
          <p:cNvPr id="180" name="Google Shape;180;p6"/>
          <p:cNvSpPr txBox="1"/>
          <p:nvPr/>
        </p:nvSpPr>
        <p:spPr>
          <a:xfrm>
            <a:off x="1669944" y="2658412"/>
            <a:ext cx="14117700" cy="680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Stoneham -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Brock - Deputy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Hughes - Deputy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Hields - Assistant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Miss Chalmers - Assistant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Manley - Assistant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Clover - Assistant Principal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Constantinides &amp; </a:t>
            </a: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Eavis - Student Support Workers  (SSW)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Sadler - Inclusion &amp; Pastoral Intervention Manager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Parker - Deputy SENDCo</a:t>
            </a:r>
            <a:endParaRPr sz="1100" dirty="0"/>
          </a:p>
          <a:p>
            <a:pPr marL="633005" marR="0" lvl="1" indent="-297453" algn="l" rtl="0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631"/>
              <a:buFont typeface="Arial"/>
              <a:buChar char="•"/>
            </a:pP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Lambert &amp; </a:t>
            </a:r>
            <a:r>
              <a:rPr lang="en-US" sz="263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Mrs</a:t>
            </a:r>
            <a:r>
              <a:rPr lang="en-US" sz="263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Little - Administrative Assistants</a:t>
            </a:r>
            <a:endParaRPr sz="1100" dirty="0"/>
          </a:p>
          <a:p>
            <a:pPr marL="0" marR="0" lvl="0" indent="0" algn="just" rtl="0">
              <a:lnSpc>
                <a:spcPct val="1256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31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81" name="Google Shape;181;p6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182" name="Google Shape;182;p6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1" name="Google Shape;191;p7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92" name="Google Shape;192;p7"/>
          <p:cNvGrpSpPr/>
          <p:nvPr/>
        </p:nvGrpSpPr>
        <p:grpSpPr>
          <a:xfrm>
            <a:off x="7494405" y="8520275"/>
            <a:ext cx="6875784" cy="1476051"/>
            <a:chOff x="0" y="0"/>
            <a:chExt cx="9167712" cy="1968068"/>
          </a:xfrm>
        </p:grpSpPr>
        <p:sp>
          <p:nvSpPr>
            <p:cNvPr id="193" name="Google Shape;193;p7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197" name="Google Shape;197;p7"/>
          <p:cNvGraphicFramePr/>
          <p:nvPr/>
        </p:nvGraphicFramePr>
        <p:xfrm>
          <a:off x="5791609" y="2634265"/>
          <a:ext cx="7021100" cy="5953050"/>
        </p:xfrm>
        <a:graphic>
          <a:graphicData uri="http://schemas.openxmlformats.org/drawingml/2006/table">
            <a:tbl>
              <a:tblPr>
                <a:noFill/>
                <a:tableStyleId>{FC9928F4-FC54-42BE-8DD3-E46EE4959B77}</a:tableStyleId>
              </a:tblPr>
              <a:tblGrid>
                <a:gridCol w="338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3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Mentor Time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08:55 - 09:15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1a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09:15 - 10:05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1b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10:05 - 10:55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Break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10:55 - 11:15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2a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11:15 - 12:05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2b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12:05 - 12:55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Lunch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b="1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12:55 - 13:40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3a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13:40 - 14:30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1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Lesson 3b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499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99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14:30 - 15:20</a:t>
                      </a:r>
                      <a:endParaRPr sz="1100" u="none" strike="noStrike" cap="none"/>
                    </a:p>
                  </a:txBody>
                  <a:tcPr marL="38100" marR="38100" marT="38100" marB="381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8" name="Google Shape;198;p7"/>
          <p:cNvSpPr/>
          <p:nvPr/>
        </p:nvSpPr>
        <p:spPr>
          <a:xfrm>
            <a:off x="1474283" y="2634265"/>
            <a:ext cx="4097734" cy="5953125"/>
          </a:xfrm>
          <a:custGeom>
            <a:avLst/>
            <a:gdLst/>
            <a:ahLst/>
            <a:cxnLst/>
            <a:rect l="l" t="t" r="r" b="b"/>
            <a:pathLst>
              <a:path w="4097734" h="5953125" extrusionOk="0">
                <a:moveTo>
                  <a:pt x="0" y="0"/>
                </a:moveTo>
                <a:lnTo>
                  <a:pt x="4097735" y="0"/>
                </a:lnTo>
                <a:lnTo>
                  <a:pt x="4097735" y="5953125"/>
                </a:lnTo>
                <a:lnTo>
                  <a:pt x="0" y="5953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99" name="Google Shape;199;p7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00" name="Google Shape;200;p7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01" name="Google Shape;201;p7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202" name="Google Shape;202;p7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203" name="Google Shape;203;p7"/>
          <p:cNvSpPr txBox="1"/>
          <p:nvPr/>
        </p:nvSpPr>
        <p:spPr>
          <a:xfrm>
            <a:off x="5213094" y="1750313"/>
            <a:ext cx="78618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8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School Day</a:t>
            </a:r>
            <a:endParaRPr/>
          </a:p>
        </p:txBody>
      </p:sp>
      <p:sp>
        <p:nvSpPr>
          <p:cNvPr id="204" name="Google Shape;204;p7"/>
          <p:cNvSpPr txBox="1"/>
          <p:nvPr/>
        </p:nvSpPr>
        <p:spPr>
          <a:xfrm>
            <a:off x="13032275" y="2634300"/>
            <a:ext cx="4833300" cy="6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Mentors will check uniform, equipment, phones, and make sure students are </a:t>
            </a:r>
            <a:r>
              <a:rPr lang="en-US" sz="3101" b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‘learning’ </a:t>
            </a:r>
            <a:r>
              <a:rPr lang="en-US" sz="31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ready</a:t>
            </a:r>
            <a:r>
              <a:rPr lang="en-US" sz="3101" b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 They will also provide </a:t>
            </a:r>
            <a:r>
              <a:rPr lang="en-US" sz="31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reminders about </a:t>
            </a:r>
            <a:r>
              <a:rPr lang="en-US" sz="3101" b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events</a:t>
            </a:r>
            <a:r>
              <a:rPr lang="en-US" sz="31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and</a:t>
            </a:r>
            <a:r>
              <a:rPr lang="en-US" sz="3101" b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deliver a pastoral curriculum</a:t>
            </a:r>
            <a:r>
              <a:rPr lang="en-US" sz="3101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300"/>
          </a:p>
          <a:p>
            <a:pPr marL="0" marR="0" lvl="0" indent="0" algn="just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1" b="1" i="0" u="none" strike="noStrike" cap="none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0" name="Google Shape;210;p8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11" name="Google Shape;211;p8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212" name="Google Shape;212;p8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6" name="Google Shape;216;p8"/>
          <p:cNvSpPr/>
          <p:nvPr/>
        </p:nvSpPr>
        <p:spPr>
          <a:xfrm>
            <a:off x="5305609" y="5693271"/>
            <a:ext cx="2794012" cy="2877647"/>
          </a:xfrm>
          <a:custGeom>
            <a:avLst/>
            <a:gdLst/>
            <a:ahLst/>
            <a:cxnLst/>
            <a:rect l="l" t="t" r="r" b="b"/>
            <a:pathLst>
              <a:path w="2794012" h="2877647" extrusionOk="0">
                <a:moveTo>
                  <a:pt x="0" y="0"/>
                </a:moveTo>
                <a:lnTo>
                  <a:pt x="2794013" y="0"/>
                </a:lnTo>
                <a:lnTo>
                  <a:pt x="2794013" y="2877647"/>
                </a:lnTo>
                <a:lnTo>
                  <a:pt x="0" y="2877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99742" t="-31852" b="-31852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8" name="Google Shape;218;p8"/>
          <p:cNvSpPr/>
          <p:nvPr/>
        </p:nvSpPr>
        <p:spPr>
          <a:xfrm>
            <a:off x="5312587" y="2520349"/>
            <a:ext cx="2794012" cy="2877647"/>
          </a:xfrm>
          <a:custGeom>
            <a:avLst/>
            <a:gdLst/>
            <a:ahLst/>
            <a:cxnLst/>
            <a:rect l="l" t="t" r="r" b="b"/>
            <a:pathLst>
              <a:path w="2794012" h="2877647" extrusionOk="0">
                <a:moveTo>
                  <a:pt x="0" y="0"/>
                </a:moveTo>
                <a:lnTo>
                  <a:pt x="2794012" y="0"/>
                </a:lnTo>
                <a:lnTo>
                  <a:pt x="2794012" y="2877647"/>
                </a:lnTo>
                <a:lnTo>
                  <a:pt x="0" y="2877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99742" t="-31852" b="-31852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9" name="Google Shape;219;p8"/>
          <p:cNvSpPr/>
          <p:nvPr/>
        </p:nvSpPr>
        <p:spPr>
          <a:xfrm>
            <a:off x="9144000" y="2520349"/>
            <a:ext cx="2794012" cy="2877647"/>
          </a:xfrm>
          <a:custGeom>
            <a:avLst/>
            <a:gdLst/>
            <a:ahLst/>
            <a:cxnLst/>
            <a:rect l="l" t="t" r="r" b="b"/>
            <a:pathLst>
              <a:path w="2794012" h="2877647" extrusionOk="0">
                <a:moveTo>
                  <a:pt x="0" y="0"/>
                </a:moveTo>
                <a:lnTo>
                  <a:pt x="2794012" y="0"/>
                </a:lnTo>
                <a:lnTo>
                  <a:pt x="2794012" y="2877647"/>
                </a:lnTo>
                <a:lnTo>
                  <a:pt x="0" y="2877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99742" t="-31852" b="-31852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20" name="Google Shape;220;p8"/>
          <p:cNvSpPr/>
          <p:nvPr/>
        </p:nvSpPr>
        <p:spPr>
          <a:xfrm>
            <a:off x="9144000" y="5693271"/>
            <a:ext cx="2794012" cy="2877647"/>
          </a:xfrm>
          <a:custGeom>
            <a:avLst/>
            <a:gdLst/>
            <a:ahLst/>
            <a:cxnLst/>
            <a:rect l="l" t="t" r="r" b="b"/>
            <a:pathLst>
              <a:path w="2794012" h="2877647" extrusionOk="0">
                <a:moveTo>
                  <a:pt x="0" y="0"/>
                </a:moveTo>
                <a:lnTo>
                  <a:pt x="2794012" y="0"/>
                </a:lnTo>
                <a:lnTo>
                  <a:pt x="2794012" y="2877647"/>
                </a:lnTo>
                <a:lnTo>
                  <a:pt x="0" y="2877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199742" t="-31852" b="-31852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24" name="Google Shape;224;p8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25" name="Google Shape;225;p8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26" name="Google Shape;226;p8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227" name="Google Shape;227;p8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228" name="Google Shape;228;p8"/>
          <p:cNvSpPr txBox="1"/>
          <p:nvPr/>
        </p:nvSpPr>
        <p:spPr>
          <a:xfrm>
            <a:off x="4152305" y="1485622"/>
            <a:ext cx="9983391" cy="104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u="sng" dirty="0">
                <a:latin typeface="Open Sans"/>
                <a:ea typeface="Open Sans"/>
                <a:cs typeface="Open Sans"/>
                <a:sym typeface="Open Sans"/>
              </a:rPr>
              <a:t>Welcome to our house </a:t>
            </a:r>
            <a:endParaRPr dirty="0"/>
          </a:p>
        </p:txBody>
      </p:sp>
      <p:sp>
        <p:nvSpPr>
          <p:cNvPr id="229" name="Google Shape;229;p8"/>
          <p:cNvSpPr txBox="1"/>
          <p:nvPr/>
        </p:nvSpPr>
        <p:spPr>
          <a:xfrm>
            <a:off x="1346041" y="3422527"/>
            <a:ext cx="3635665" cy="68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1" b="1" i="0" u="none" strike="noStrike" cap="none" dirty="0">
                <a:solidFill>
                  <a:srgbClr val="129347"/>
                </a:solidFill>
                <a:latin typeface="Open Sans"/>
                <a:ea typeface="Open Sans"/>
                <a:cs typeface="Open Sans"/>
                <a:sym typeface="Open Sans"/>
              </a:rPr>
              <a:t>Artemis House</a:t>
            </a:r>
            <a:endParaRPr dirty="0"/>
          </a:p>
        </p:txBody>
      </p:sp>
      <p:sp>
        <p:nvSpPr>
          <p:cNvPr id="230" name="Google Shape;230;p8"/>
          <p:cNvSpPr txBox="1"/>
          <p:nvPr/>
        </p:nvSpPr>
        <p:spPr>
          <a:xfrm>
            <a:off x="1346094" y="6370153"/>
            <a:ext cx="3635665" cy="68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1" b="1" i="0" u="none" strike="noStrike" cap="none" dirty="0">
                <a:solidFill>
                  <a:srgbClr val="F6AE1B"/>
                </a:solidFill>
                <a:latin typeface="Open Sans"/>
                <a:ea typeface="Open Sans"/>
                <a:cs typeface="Open Sans"/>
                <a:sym typeface="Open Sans"/>
              </a:rPr>
              <a:t>Athena House</a:t>
            </a:r>
            <a:endParaRPr dirty="0"/>
          </a:p>
        </p:txBody>
      </p:sp>
      <p:sp>
        <p:nvSpPr>
          <p:cNvPr id="231" name="Google Shape;231;p8"/>
          <p:cNvSpPr txBox="1"/>
          <p:nvPr/>
        </p:nvSpPr>
        <p:spPr>
          <a:xfrm>
            <a:off x="12261862" y="3420862"/>
            <a:ext cx="3635665" cy="68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1" b="1" i="0" u="none" strike="noStrike" cap="none" dirty="0">
                <a:solidFill>
                  <a:srgbClr val="6461AB"/>
                </a:solidFill>
                <a:latin typeface="Open Sans"/>
                <a:ea typeface="Open Sans"/>
                <a:cs typeface="Open Sans"/>
                <a:sym typeface="Open Sans"/>
              </a:rPr>
              <a:t>Hercules House</a:t>
            </a:r>
            <a:endParaRPr dirty="0"/>
          </a:p>
        </p:txBody>
      </p:sp>
      <p:sp>
        <p:nvSpPr>
          <p:cNvPr id="232" name="Google Shape;232;p8"/>
          <p:cNvSpPr txBox="1"/>
          <p:nvPr/>
        </p:nvSpPr>
        <p:spPr>
          <a:xfrm>
            <a:off x="12261862" y="6370153"/>
            <a:ext cx="3635665" cy="68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1" b="1" i="0" u="none" strike="noStrike" cap="none" dirty="0">
                <a:solidFill>
                  <a:srgbClr val="FF3131"/>
                </a:solidFill>
                <a:latin typeface="Open Sans"/>
                <a:ea typeface="Open Sans"/>
                <a:cs typeface="Open Sans"/>
                <a:sym typeface="Open Sans"/>
              </a:rPr>
              <a:t>Atalanta House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38" name="Google Shape;238;p9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39" name="Google Shape;239;p9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240" name="Google Shape;240;p9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4" name="Google Shape;244;p9"/>
          <p:cNvSpPr/>
          <p:nvPr/>
        </p:nvSpPr>
        <p:spPr>
          <a:xfrm>
            <a:off x="1669944" y="2833966"/>
            <a:ext cx="7720130" cy="5220738"/>
          </a:xfrm>
          <a:custGeom>
            <a:avLst/>
            <a:gdLst/>
            <a:ahLst/>
            <a:cxnLst/>
            <a:rect l="l" t="t" r="r" b="b"/>
            <a:pathLst>
              <a:path w="7720130" h="5220738" extrusionOk="0">
                <a:moveTo>
                  <a:pt x="0" y="0"/>
                </a:moveTo>
                <a:lnTo>
                  <a:pt x="7720130" y="0"/>
                </a:lnTo>
                <a:lnTo>
                  <a:pt x="7720130" y="5220738"/>
                </a:lnTo>
                <a:lnTo>
                  <a:pt x="0" y="52207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45" name="Google Shape;245;p9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46" name="Google Shape;246;p9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47" name="Google Shape;247;p9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248" name="Google Shape;248;p9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249" name="Google Shape;249;p9"/>
          <p:cNvSpPr txBox="1"/>
          <p:nvPr/>
        </p:nvSpPr>
        <p:spPr>
          <a:xfrm>
            <a:off x="6181958" y="1571350"/>
            <a:ext cx="59241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u="sng">
                <a:latin typeface="Open Sans"/>
                <a:ea typeface="Open Sans"/>
                <a:cs typeface="Open Sans"/>
                <a:sym typeface="Open Sans"/>
              </a:rPr>
              <a:t>Student Services</a:t>
            </a:r>
            <a:endParaRPr/>
          </a:p>
        </p:txBody>
      </p:sp>
      <p:sp>
        <p:nvSpPr>
          <p:cNvPr id="250" name="Google Shape;250;p9"/>
          <p:cNvSpPr txBox="1"/>
          <p:nvPr/>
        </p:nvSpPr>
        <p:spPr>
          <a:xfrm>
            <a:off x="9533124" y="2850163"/>
            <a:ext cx="8503971" cy="551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1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Student Services </a:t>
            </a:r>
            <a:r>
              <a:rPr lang="en-US" sz="320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are a source of general information and support and includes</a:t>
            </a:r>
            <a:r>
              <a:rPr lang="en-US" sz="3201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3201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91255" marR="0" lvl="1" indent="-345627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0"/>
              <a:buFont typeface="Arial"/>
              <a:buChar char="•"/>
            </a:pPr>
            <a:r>
              <a:rPr lang="en-US" sz="320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Pastoral Support</a:t>
            </a:r>
            <a:endParaRPr dirty="0"/>
          </a:p>
          <a:p>
            <a:pPr marL="691255" marR="0" lvl="1" indent="-345627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0"/>
              <a:buFont typeface="Arial"/>
              <a:buChar char="•"/>
            </a:pPr>
            <a:r>
              <a:rPr lang="en-US" sz="3201" b="1" i="0" u="none" strike="noStrike" cap="none" dirty="0" err="1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Behaviour</a:t>
            </a:r>
            <a:r>
              <a:rPr lang="en-US" sz="320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 Support</a:t>
            </a:r>
            <a:endParaRPr dirty="0"/>
          </a:p>
          <a:p>
            <a:pPr marL="691255" marR="0" lvl="1" indent="-345627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0"/>
              <a:buFont typeface="Arial"/>
              <a:buChar char="•"/>
            </a:pPr>
            <a:r>
              <a:rPr lang="en-US" sz="3201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Interventions e.g. ELSA</a:t>
            </a:r>
            <a:endParaRPr sz="3201" b="1" i="0" u="none" strike="noStrike" cap="none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91255" marR="0" lvl="1" indent="-345690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1"/>
              <a:buFont typeface="Open Sans"/>
              <a:buChar char="•"/>
            </a:pPr>
            <a:r>
              <a:rPr lang="en-US" sz="3201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Uniform</a:t>
            </a:r>
            <a:endParaRPr sz="3201" b="1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91255" marR="0" lvl="1" indent="-345690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1"/>
              <a:buFont typeface="Open Sans"/>
              <a:buChar char="•"/>
            </a:pPr>
            <a:r>
              <a:rPr lang="en-US" sz="3201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Reflect</a:t>
            </a:r>
            <a:endParaRPr sz="3201" b="1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91255" marR="0" lvl="1" indent="-345690" algn="just" rtl="0">
              <a:lnSpc>
                <a:spcPct val="14006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3201"/>
              <a:buFont typeface="Open Sans"/>
              <a:buChar char="•"/>
            </a:pPr>
            <a:r>
              <a:rPr lang="en-US" sz="3201" b="1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Base for the SSW’s &amp; AL’s</a:t>
            </a:r>
            <a:endParaRPr sz="3201" b="1" dirty="0">
              <a:solidFill>
                <a:srgbClr val="4281C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/>
          <p:nvPr/>
        </p:nvSpPr>
        <p:spPr>
          <a:xfrm>
            <a:off x="250904" y="8026782"/>
            <a:ext cx="5825938" cy="2020187"/>
          </a:xfrm>
          <a:custGeom>
            <a:avLst/>
            <a:gdLst/>
            <a:ahLst/>
            <a:cxnLst/>
            <a:rect l="l" t="t" r="r" b="b"/>
            <a:pathLst>
              <a:path w="5825938" h="2020187" extrusionOk="0">
                <a:moveTo>
                  <a:pt x="0" y="0"/>
                </a:moveTo>
                <a:lnTo>
                  <a:pt x="5825939" y="0"/>
                </a:lnTo>
                <a:lnTo>
                  <a:pt x="5825939" y="2020187"/>
                </a:lnTo>
                <a:lnTo>
                  <a:pt x="0" y="2020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56" name="Google Shape;256;p10"/>
          <p:cNvSpPr/>
          <p:nvPr/>
        </p:nvSpPr>
        <p:spPr>
          <a:xfrm>
            <a:off x="15787751" y="7786751"/>
            <a:ext cx="2500249" cy="2500249"/>
          </a:xfrm>
          <a:custGeom>
            <a:avLst/>
            <a:gdLst/>
            <a:ahLst/>
            <a:cxnLst/>
            <a:rect l="l" t="t" r="r" b="b"/>
            <a:pathLst>
              <a:path w="2500249" h="2500249" extrusionOk="0">
                <a:moveTo>
                  <a:pt x="0" y="0"/>
                </a:moveTo>
                <a:lnTo>
                  <a:pt x="2500249" y="0"/>
                </a:lnTo>
                <a:lnTo>
                  <a:pt x="2500249" y="2500249"/>
                </a:lnTo>
                <a:lnTo>
                  <a:pt x="0" y="2500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57" name="Google Shape;257;p10"/>
          <p:cNvGrpSpPr/>
          <p:nvPr/>
        </p:nvGrpSpPr>
        <p:grpSpPr>
          <a:xfrm>
            <a:off x="7494405" y="8570918"/>
            <a:ext cx="6875784" cy="1476051"/>
            <a:chOff x="0" y="0"/>
            <a:chExt cx="9167712" cy="1968068"/>
          </a:xfrm>
        </p:grpSpPr>
        <p:sp>
          <p:nvSpPr>
            <p:cNvPr id="258" name="Google Shape;258;p10"/>
            <p:cNvSpPr/>
            <p:nvPr/>
          </p:nvSpPr>
          <p:spPr>
            <a:xfrm>
              <a:off x="2644856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3748" t="-54397" r="-425622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0" y="0"/>
              <a:ext cx="2227363" cy="1968068"/>
            </a:xfrm>
            <a:custGeom>
              <a:avLst/>
              <a:gdLst/>
              <a:ahLst/>
              <a:cxnLst/>
              <a:rect l="l" t="t" r="r" b="b"/>
              <a:pathLst>
                <a:path w="2227363" h="1968068" extrusionOk="0">
                  <a:moveTo>
                    <a:pt x="0" y="0"/>
                  </a:moveTo>
                  <a:lnTo>
                    <a:pt x="2227363" y="0"/>
                  </a:lnTo>
                  <a:lnTo>
                    <a:pt x="2227363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t="-54397" r="-52707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5031294" y="0"/>
              <a:ext cx="1968945" cy="1968068"/>
            </a:xfrm>
            <a:custGeom>
              <a:avLst/>
              <a:gdLst/>
              <a:ahLst/>
              <a:cxnLst/>
              <a:rect l="l" t="t" r="r" b="b"/>
              <a:pathLst>
                <a:path w="1968945" h="1968068" extrusionOk="0">
                  <a:moveTo>
                    <a:pt x="0" y="0"/>
                  </a:moveTo>
                  <a:lnTo>
                    <a:pt x="1968945" y="0"/>
                  </a:lnTo>
                  <a:lnTo>
                    <a:pt x="1968945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358093" t="-54397" r="-251227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7235684" y="0"/>
              <a:ext cx="1932028" cy="1968068"/>
            </a:xfrm>
            <a:custGeom>
              <a:avLst/>
              <a:gdLst/>
              <a:ahLst/>
              <a:cxnLst/>
              <a:rect l="l" t="t" r="r" b="b"/>
              <a:pathLst>
                <a:path w="1932028" h="1968068" extrusionOk="0">
                  <a:moveTo>
                    <a:pt x="0" y="0"/>
                  </a:moveTo>
                  <a:lnTo>
                    <a:pt x="1932028" y="0"/>
                  </a:lnTo>
                  <a:lnTo>
                    <a:pt x="1932028" y="1968068"/>
                  </a:lnTo>
                  <a:lnTo>
                    <a:pt x="0" y="19680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535018" t="-54397" r="-87891" b="-154397"/>
              </a:stretch>
            </a:blip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62" name="Google Shape;262;p10"/>
          <p:cNvSpPr/>
          <p:nvPr/>
        </p:nvSpPr>
        <p:spPr>
          <a:xfrm>
            <a:off x="6076843" y="2814202"/>
            <a:ext cx="5845740" cy="3984511"/>
          </a:xfrm>
          <a:custGeom>
            <a:avLst/>
            <a:gdLst/>
            <a:ahLst/>
            <a:cxnLst/>
            <a:rect l="l" t="t" r="r" b="b"/>
            <a:pathLst>
              <a:path w="5845740" h="3984511" extrusionOk="0">
                <a:moveTo>
                  <a:pt x="0" y="0"/>
                </a:moveTo>
                <a:lnTo>
                  <a:pt x="5845739" y="0"/>
                </a:lnTo>
                <a:lnTo>
                  <a:pt x="5845739" y="3984511"/>
                </a:lnTo>
                <a:lnTo>
                  <a:pt x="0" y="39845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1410" b="-1410"/>
            </a:stretch>
          </a:blip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263" name="Google Shape;263;p10"/>
          <p:cNvGrpSpPr/>
          <p:nvPr/>
        </p:nvGrpSpPr>
        <p:grpSpPr>
          <a:xfrm>
            <a:off x="1669944" y="378897"/>
            <a:ext cx="14948111" cy="1192450"/>
            <a:chOff x="0" y="-142875"/>
            <a:chExt cx="19930815" cy="1589933"/>
          </a:xfrm>
        </p:grpSpPr>
        <p:sp>
          <p:nvSpPr>
            <p:cNvPr id="264" name="Google Shape;264;p10"/>
            <p:cNvSpPr txBox="1"/>
            <p:nvPr/>
          </p:nvSpPr>
          <p:spPr>
            <a:xfrm>
              <a:off x="0" y="-142875"/>
              <a:ext cx="474371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6461AB"/>
                  </a:solidFill>
                  <a:latin typeface="Open Sans"/>
                  <a:ea typeface="Open Sans"/>
                  <a:cs typeface="Open Sans"/>
                  <a:sym typeface="Open Sans"/>
                </a:rPr>
                <a:t>Respect</a:t>
              </a:r>
              <a:endParaRPr/>
            </a:p>
          </p:txBody>
        </p:sp>
        <p:sp>
          <p:nvSpPr>
            <p:cNvPr id="265" name="Google Shape;265;p10"/>
            <p:cNvSpPr txBox="1"/>
            <p:nvPr/>
          </p:nvSpPr>
          <p:spPr>
            <a:xfrm>
              <a:off x="5058453" y="-142875"/>
              <a:ext cx="6070865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2CA9E0"/>
                  </a:solidFill>
                  <a:latin typeface="Open Sans"/>
                  <a:ea typeface="Open Sans"/>
                  <a:cs typeface="Open Sans"/>
                  <a:sym typeface="Open Sans"/>
                </a:rPr>
                <a:t>Resilience</a:t>
              </a:r>
              <a:endParaRPr/>
            </a:p>
          </p:txBody>
        </p:sp>
        <p:sp>
          <p:nvSpPr>
            <p:cNvPr id="266" name="Google Shape;266;p10"/>
            <p:cNvSpPr txBox="1"/>
            <p:nvPr/>
          </p:nvSpPr>
          <p:spPr>
            <a:xfrm>
              <a:off x="11446818" y="-142875"/>
              <a:ext cx="8483997" cy="1589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146" b="1" i="0" u="none" strike="noStrike" cap="none">
                  <a:solidFill>
                    <a:srgbClr val="77A340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Responsibility</a:t>
              </a:r>
              <a:endParaRPr/>
            </a:p>
          </p:txBody>
        </p:sp>
      </p:grpSp>
      <p:sp>
        <p:nvSpPr>
          <p:cNvPr id="267" name="Google Shape;267;p10"/>
          <p:cNvSpPr txBox="1"/>
          <p:nvPr/>
        </p:nvSpPr>
        <p:spPr>
          <a:xfrm>
            <a:off x="6145730" y="1485622"/>
            <a:ext cx="5754688" cy="81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50" b="1" i="0" u="sng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Vertical Mentoring</a:t>
            </a:r>
            <a:endParaRPr/>
          </a:p>
        </p:txBody>
      </p:sp>
      <p:sp>
        <p:nvSpPr>
          <p:cNvPr id="268" name="Google Shape;268;p10"/>
          <p:cNvSpPr txBox="1"/>
          <p:nvPr/>
        </p:nvSpPr>
        <p:spPr>
          <a:xfrm>
            <a:off x="12145672" y="2754006"/>
            <a:ext cx="5803500" cy="464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46724" marR="0" lvl="1" indent="-2733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32"/>
              <a:buFont typeface="Arial"/>
              <a:buChar char="•"/>
            </a:pPr>
            <a:r>
              <a:rPr lang="en-US" sz="25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School within a school, where everyone is known.</a:t>
            </a:r>
            <a:endParaRPr dirty="0"/>
          </a:p>
          <a:p>
            <a:pPr marL="546724" marR="0" lvl="1" indent="-2733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32"/>
              <a:buFont typeface="Arial"/>
              <a:buChar char="•"/>
            </a:pPr>
            <a:r>
              <a:rPr lang="en-US" sz="25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Each House has its own identity and a sense of belonging.</a:t>
            </a:r>
            <a:endParaRPr dirty="0"/>
          </a:p>
          <a:p>
            <a:pPr marL="546724" marR="0" lvl="1" indent="-273362" algn="just" rtl="0">
              <a:lnSpc>
                <a:spcPct val="149012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32"/>
              <a:buFont typeface="Arial"/>
              <a:buChar char="•"/>
            </a:pPr>
            <a:r>
              <a:rPr lang="en-US" sz="2532" b="1" i="0" u="none" strike="noStrike" cap="none" dirty="0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Introduces healthy competition (rewards for participation) and merits go towards House competitions.</a:t>
            </a:r>
            <a:endParaRPr dirty="0"/>
          </a:p>
        </p:txBody>
      </p:sp>
      <p:sp>
        <p:nvSpPr>
          <p:cNvPr id="269" name="Google Shape;269;p10"/>
          <p:cNvSpPr txBox="1"/>
          <p:nvPr/>
        </p:nvSpPr>
        <p:spPr>
          <a:xfrm>
            <a:off x="0" y="2682897"/>
            <a:ext cx="5639524" cy="4180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46228" marR="0" lvl="1" indent="-273114" algn="just" rtl="0">
              <a:lnSpc>
                <a:spcPct val="146996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30"/>
              <a:buFont typeface="Arial"/>
              <a:buChar char="•"/>
            </a:pPr>
            <a:r>
              <a:rPr lang="en-US" sz="2530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Peer to Peer support: Breaks down barriers between year groups.</a:t>
            </a:r>
            <a:endParaRPr/>
          </a:p>
          <a:p>
            <a:pPr marL="546228" marR="0" lvl="1" indent="-273114" algn="just" rtl="0">
              <a:lnSpc>
                <a:spcPct val="146996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30"/>
              <a:buFont typeface="Arial"/>
              <a:buChar char="•"/>
            </a:pPr>
            <a:r>
              <a:rPr lang="en-US" sz="2530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Develops interpersonal and cross-age skills: practices important skills of teamwork, leadership, creativity, listening and speaking and problem solving.</a:t>
            </a:r>
            <a:endParaRPr/>
          </a:p>
        </p:txBody>
      </p:sp>
      <p:sp>
        <p:nvSpPr>
          <p:cNvPr id="270" name="Google Shape;270;p10"/>
          <p:cNvSpPr txBox="1"/>
          <p:nvPr/>
        </p:nvSpPr>
        <p:spPr>
          <a:xfrm>
            <a:off x="5304398" y="7084988"/>
            <a:ext cx="7127187" cy="132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46226" marR="0" lvl="1" indent="-273113" algn="just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rgbClr val="4281C3"/>
              </a:buClr>
              <a:buSzPts val="2529"/>
              <a:buFont typeface="Arial"/>
              <a:buChar char="•"/>
            </a:pPr>
            <a:r>
              <a:rPr lang="en-US" sz="2529" b="1" i="0" u="none" strike="noStrike" cap="none">
                <a:solidFill>
                  <a:srgbClr val="4281C3"/>
                </a:solidFill>
                <a:latin typeface="Open Sans"/>
                <a:ea typeface="Open Sans"/>
                <a:cs typeface="Open Sans"/>
                <a:sym typeface="Open Sans"/>
              </a:rPr>
              <a:t>All students will understand their journey through school and the different stages of their development.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1193</Words>
  <Application>Microsoft Office PowerPoint</Application>
  <PresentationFormat>Custom</PresentationFormat>
  <Paragraphs>174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Verdana</vt:lpstr>
      <vt:lpstr>Calibri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Harris, C</dc:creator>
  <cp:lastModifiedBy>Cox, L</cp:lastModifiedBy>
  <cp:revision>4</cp:revision>
  <dcterms:created xsi:type="dcterms:W3CDTF">2006-08-16T00:00:00Z</dcterms:created>
  <dcterms:modified xsi:type="dcterms:W3CDTF">2026-07-16T08:50:52Z</dcterms:modified>
</cp:coreProperties>
</file>